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58"/>
  </p:notesMasterIdLst>
  <p:sldIdLst>
    <p:sldId id="256" r:id="rId3"/>
    <p:sldId id="257" r:id="rId4"/>
    <p:sldId id="259" r:id="rId5"/>
    <p:sldId id="260" r:id="rId6"/>
    <p:sldId id="287" r:id="rId7"/>
    <p:sldId id="285" r:id="rId8"/>
    <p:sldId id="326" r:id="rId9"/>
    <p:sldId id="286" r:id="rId10"/>
    <p:sldId id="288" r:id="rId11"/>
    <p:sldId id="317" r:id="rId12"/>
    <p:sldId id="307" r:id="rId13"/>
    <p:sldId id="280" r:id="rId14"/>
    <p:sldId id="308" r:id="rId15"/>
    <p:sldId id="272" r:id="rId16"/>
    <p:sldId id="273" r:id="rId17"/>
    <p:sldId id="309" r:id="rId18"/>
    <p:sldId id="274" r:id="rId19"/>
    <p:sldId id="310" r:id="rId20"/>
    <p:sldId id="275" r:id="rId21"/>
    <p:sldId id="311" r:id="rId22"/>
    <p:sldId id="276" r:id="rId23"/>
    <p:sldId id="312" r:id="rId24"/>
    <p:sldId id="277" r:id="rId25"/>
    <p:sldId id="313" r:id="rId26"/>
    <p:sldId id="278" r:id="rId27"/>
    <p:sldId id="314" r:id="rId28"/>
    <p:sldId id="318" r:id="rId29"/>
    <p:sldId id="319" r:id="rId30"/>
    <p:sldId id="320" r:id="rId31"/>
    <p:sldId id="322" r:id="rId32"/>
    <p:sldId id="321" r:id="rId33"/>
    <p:sldId id="323" r:id="rId34"/>
    <p:sldId id="281" r:id="rId35"/>
    <p:sldId id="267" r:id="rId36"/>
    <p:sldId id="289" r:id="rId37"/>
    <p:sldId id="283" r:id="rId38"/>
    <p:sldId id="284" r:id="rId39"/>
    <p:sldId id="290" r:id="rId40"/>
    <p:sldId id="291" r:id="rId41"/>
    <p:sldId id="293" r:id="rId42"/>
    <p:sldId id="316" r:id="rId43"/>
    <p:sldId id="294" r:id="rId44"/>
    <p:sldId id="295" r:id="rId45"/>
    <p:sldId id="296" r:id="rId46"/>
    <p:sldId id="297" r:id="rId47"/>
    <p:sldId id="305" r:id="rId48"/>
    <p:sldId id="327" r:id="rId49"/>
    <p:sldId id="325" r:id="rId50"/>
    <p:sldId id="324" r:id="rId51"/>
    <p:sldId id="298" r:id="rId52"/>
    <p:sldId id="268" r:id="rId53"/>
    <p:sldId id="302" r:id="rId54"/>
    <p:sldId id="303" r:id="rId55"/>
    <p:sldId id="270" r:id="rId56"/>
    <p:sldId id="304" r:id="rId57"/>
  </p:sldIdLst>
  <p:sldSz cx="9144000" cy="5143500" type="screen16x9"/>
  <p:notesSz cx="6858000" cy="9144000"/>
  <p:embeddedFontLst>
    <p:embeddedFont>
      <p:font typeface="Georgia" panose="02040502050405020303" pitchFamily="18" charset="0"/>
      <p:regular r:id="rId59"/>
      <p:bold r:id="rId60"/>
      <p:italic r:id="rId61"/>
      <p:boldItalic r:id="rId62"/>
    </p:embeddedFont>
    <p:embeddedFont>
      <p:font typeface="Libre Franklin" pitchFamily="2" charset="77"/>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86"/>
    <p:restoredTop sz="94676"/>
  </p:normalViewPr>
  <p:slideViewPr>
    <p:cSldViewPr snapToGrid="0">
      <p:cViewPr varScale="1">
        <p:scale>
          <a:sx n="152" d="100"/>
          <a:sy n="152" d="100"/>
        </p:scale>
        <p:origin x="68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66" Type="http://schemas.openxmlformats.org/officeDocument/2006/relationships/font" Target="fonts/font8.fntdata"/><Relationship Id="rId5" Type="http://schemas.openxmlformats.org/officeDocument/2006/relationships/slide" Target="slides/slide3.xml"/><Relationship Id="rId61" Type="http://schemas.openxmlformats.org/officeDocument/2006/relationships/font" Target="fonts/font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charts/_rels/chart1.xml.rels><?xml version="1.0" encoding="UTF-8" standalone="yes"?>
<Relationships xmlns="http://schemas.openxmlformats.org/package/2006/relationships"><Relationship Id="rId3" Type="http://schemas.openxmlformats.org/officeDocument/2006/relationships/oleObject" Target="Book3"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3"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3"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6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GB" sz="1200" b="1" dirty="0">
                <a:solidFill>
                  <a:schemeClr val="tx1"/>
                </a:solidFill>
              </a:rPr>
              <a:t>Comparison of Inference time and Memory across multiple Neural Networks</a:t>
            </a:r>
          </a:p>
        </c:rich>
      </c:tx>
      <c:overlay val="0"/>
      <c:spPr>
        <a:noFill/>
        <a:ln>
          <a:noFill/>
        </a:ln>
        <a:effectLst/>
      </c:spPr>
      <c:txPr>
        <a:bodyPr rot="0" spcFirstLastPara="1" vertOverflow="ellipsis" vert="horz" wrap="square" anchor="ctr" anchorCtr="1"/>
        <a:lstStyle/>
        <a:p>
          <a:pPr>
            <a:defRPr sz="96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GB"/>
        </a:p>
      </c:txPr>
    </c:title>
    <c:autoTitleDeleted val="0"/>
    <c:plotArea>
      <c:layout/>
      <c:lineChart>
        <c:grouping val="standard"/>
        <c:varyColors val="0"/>
        <c:ser>
          <c:idx val="1"/>
          <c:order val="1"/>
          <c:tx>
            <c:strRef>
              <c:f>Sheet1!$F$1</c:f>
              <c:strCache>
                <c:ptCount val="1"/>
                <c:pt idx="0">
                  <c:v>Memory Usage (MB)</c:v>
                </c:pt>
              </c:strCache>
            </c:strRef>
          </c:tx>
          <c:spPr>
            <a:ln w="28575" cap="rnd">
              <a:solidFill>
                <a:schemeClr val="accent2"/>
              </a:solidFill>
              <a:round/>
            </a:ln>
            <a:effectLst/>
          </c:spPr>
          <c:marker>
            <c:symbol val="none"/>
          </c:marker>
          <c:cat>
            <c:strRef>
              <c:f>Sheet1!$A$2:$A$11</c:f>
              <c:strCache>
                <c:ptCount val="10"/>
                <c:pt idx="0">
                  <c:v>NN #1</c:v>
                </c:pt>
                <c:pt idx="1">
                  <c:v>NN #2</c:v>
                </c:pt>
                <c:pt idx="2">
                  <c:v>NN #3</c:v>
                </c:pt>
                <c:pt idx="3">
                  <c:v>NN #4</c:v>
                </c:pt>
                <c:pt idx="4">
                  <c:v>NN #5</c:v>
                </c:pt>
                <c:pt idx="5">
                  <c:v>NN #6</c:v>
                </c:pt>
                <c:pt idx="6">
                  <c:v>NN #7</c:v>
                </c:pt>
                <c:pt idx="7">
                  <c:v>NN #8</c:v>
                </c:pt>
                <c:pt idx="8">
                  <c:v>NN #9</c:v>
                </c:pt>
                <c:pt idx="9">
                  <c:v>NN #10</c:v>
                </c:pt>
              </c:strCache>
            </c:strRef>
          </c:cat>
          <c:val>
            <c:numRef>
              <c:f>Sheet1!$F$2:$F$11</c:f>
              <c:numCache>
                <c:formatCode>General</c:formatCode>
                <c:ptCount val="10"/>
                <c:pt idx="0">
                  <c:v>0.04</c:v>
                </c:pt>
                <c:pt idx="1">
                  <c:v>0.03</c:v>
                </c:pt>
                <c:pt idx="2">
                  <c:v>0.05</c:v>
                </c:pt>
                <c:pt idx="3">
                  <c:v>0.04</c:v>
                </c:pt>
                <c:pt idx="4">
                  <c:v>0.05</c:v>
                </c:pt>
                <c:pt idx="5">
                  <c:v>0.05</c:v>
                </c:pt>
                <c:pt idx="6">
                  <c:v>0.46</c:v>
                </c:pt>
                <c:pt idx="7">
                  <c:v>0.51</c:v>
                </c:pt>
                <c:pt idx="8">
                  <c:v>0.93</c:v>
                </c:pt>
                <c:pt idx="9">
                  <c:v>1.08</c:v>
                </c:pt>
              </c:numCache>
            </c:numRef>
          </c:val>
          <c:smooth val="0"/>
          <c:extLst>
            <c:ext xmlns:c16="http://schemas.microsoft.com/office/drawing/2014/chart" uri="{C3380CC4-5D6E-409C-BE32-E72D297353CC}">
              <c16:uniqueId val="{00000000-55EF-BA42-97B8-2EEC6E71F8C8}"/>
            </c:ext>
          </c:extLst>
        </c:ser>
        <c:dLbls>
          <c:showLegendKey val="0"/>
          <c:showVal val="0"/>
          <c:showCatName val="0"/>
          <c:showSerName val="0"/>
          <c:showPercent val="0"/>
          <c:showBubbleSize val="0"/>
        </c:dLbls>
        <c:marker val="1"/>
        <c:smooth val="0"/>
        <c:axId val="2115730175"/>
        <c:axId val="2115159535"/>
      </c:lineChart>
      <c:lineChart>
        <c:grouping val="standard"/>
        <c:varyColors val="0"/>
        <c:ser>
          <c:idx val="0"/>
          <c:order val="0"/>
          <c:tx>
            <c:strRef>
              <c:f>Sheet1!$E$1</c:f>
              <c:strCache>
                <c:ptCount val="1"/>
                <c:pt idx="0">
                  <c:v>Inference Time per Sample (Seconds)</c:v>
                </c:pt>
              </c:strCache>
            </c:strRef>
          </c:tx>
          <c:spPr>
            <a:ln w="28575" cap="rnd">
              <a:solidFill>
                <a:schemeClr val="accent1"/>
              </a:solidFill>
              <a:round/>
            </a:ln>
            <a:effectLst/>
          </c:spPr>
          <c:marker>
            <c:symbol val="none"/>
          </c:marker>
          <c:cat>
            <c:strRef>
              <c:f>Sheet1!$A$2:$A$11</c:f>
              <c:strCache>
                <c:ptCount val="10"/>
                <c:pt idx="0">
                  <c:v>NN #1</c:v>
                </c:pt>
                <c:pt idx="1">
                  <c:v>NN #2</c:v>
                </c:pt>
                <c:pt idx="2">
                  <c:v>NN #3</c:v>
                </c:pt>
                <c:pt idx="3">
                  <c:v>NN #4</c:v>
                </c:pt>
                <c:pt idx="4">
                  <c:v>NN #5</c:v>
                </c:pt>
                <c:pt idx="5">
                  <c:v>NN #6</c:v>
                </c:pt>
                <c:pt idx="6">
                  <c:v>NN #7</c:v>
                </c:pt>
                <c:pt idx="7">
                  <c:v>NN #8</c:v>
                </c:pt>
                <c:pt idx="8">
                  <c:v>NN #9</c:v>
                </c:pt>
                <c:pt idx="9">
                  <c:v>NN #10</c:v>
                </c:pt>
              </c:strCache>
            </c:strRef>
          </c:cat>
          <c:val>
            <c:numRef>
              <c:f>Sheet1!$E$2:$E$11</c:f>
              <c:numCache>
                <c:formatCode>General</c:formatCode>
                <c:ptCount val="10"/>
                <c:pt idx="0">
                  <c:v>2.0000000000000001E-4</c:v>
                </c:pt>
                <c:pt idx="1">
                  <c:v>2.0000000000000001E-4</c:v>
                </c:pt>
                <c:pt idx="2">
                  <c:v>2.0000000000000001E-4</c:v>
                </c:pt>
                <c:pt idx="3">
                  <c:v>2.0000000000000001E-4</c:v>
                </c:pt>
                <c:pt idx="4">
                  <c:v>2.9999999999999997E-4</c:v>
                </c:pt>
                <c:pt idx="5">
                  <c:v>2.0000000000000001E-4</c:v>
                </c:pt>
                <c:pt idx="6">
                  <c:v>1.5299999999999999E-2</c:v>
                </c:pt>
                <c:pt idx="7">
                  <c:v>1.6E-2</c:v>
                </c:pt>
                <c:pt idx="8">
                  <c:v>8.9999999999999998E-4</c:v>
                </c:pt>
                <c:pt idx="9">
                  <c:v>8.0000000000000004E-4</c:v>
                </c:pt>
              </c:numCache>
            </c:numRef>
          </c:val>
          <c:smooth val="0"/>
          <c:extLst>
            <c:ext xmlns:c16="http://schemas.microsoft.com/office/drawing/2014/chart" uri="{C3380CC4-5D6E-409C-BE32-E72D297353CC}">
              <c16:uniqueId val="{00000001-55EF-BA42-97B8-2EEC6E71F8C8}"/>
            </c:ext>
          </c:extLst>
        </c:ser>
        <c:dLbls>
          <c:showLegendKey val="0"/>
          <c:showVal val="0"/>
          <c:showCatName val="0"/>
          <c:showSerName val="0"/>
          <c:showPercent val="0"/>
          <c:showBubbleSize val="0"/>
        </c:dLbls>
        <c:marker val="1"/>
        <c:smooth val="0"/>
        <c:axId val="681209056"/>
        <c:axId val="8749776"/>
      </c:lineChart>
      <c:catAx>
        <c:axId val="21157301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15159535"/>
        <c:crosses val="autoZero"/>
        <c:auto val="1"/>
        <c:lblAlgn val="ctr"/>
        <c:lblOffset val="100"/>
        <c:noMultiLvlLbl val="0"/>
      </c:catAx>
      <c:valAx>
        <c:axId val="2115159535"/>
        <c:scaling>
          <c:orientation val="minMax"/>
        </c:scaling>
        <c:delete val="0"/>
        <c:axPos val="l"/>
        <c:title>
          <c:tx>
            <c:rich>
              <a:bodyPr rot="-5400000" spcFirstLastPara="1" vertOverflow="ellipsis" vert="horz" wrap="square" anchor="ctr" anchorCtr="1"/>
              <a:lstStyle/>
              <a:p>
                <a:pPr>
                  <a:defRPr sz="8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b="1" dirty="0"/>
                  <a:t>Memory Usage</a:t>
                </a:r>
              </a:p>
            </c:rich>
          </c:tx>
          <c:overlay val="0"/>
          <c:spPr>
            <a:noFill/>
            <a:ln>
              <a:noFill/>
            </a:ln>
            <a:effectLst/>
          </c:spPr>
          <c:txPr>
            <a:bodyPr rot="-5400000" spcFirstLastPara="1" vertOverflow="ellipsis" vert="horz" wrap="square" anchor="ctr" anchorCtr="1"/>
            <a:lstStyle/>
            <a:p>
              <a:pPr>
                <a:defRPr sz="8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15730175"/>
        <c:crosses val="autoZero"/>
        <c:crossBetween val="between"/>
      </c:valAx>
      <c:valAx>
        <c:axId val="8749776"/>
        <c:scaling>
          <c:orientation val="minMax"/>
        </c:scaling>
        <c:delete val="0"/>
        <c:axPos val="r"/>
        <c:title>
          <c:tx>
            <c:rich>
              <a:bodyPr rot="-5400000" spcFirstLastPara="1" vertOverflow="ellipsis" vert="horz" wrap="square" anchor="ctr" anchorCtr="1"/>
              <a:lstStyle/>
              <a:p>
                <a:pPr>
                  <a:defRPr sz="8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b="1" dirty="0"/>
                  <a:t>Inference Time</a:t>
                </a:r>
                <a:r>
                  <a:rPr lang="en-US" b="1" baseline="0" dirty="0"/>
                  <a:t> per Sample</a:t>
                </a:r>
                <a:endParaRPr lang="en-US" b="1" dirty="0"/>
              </a:p>
            </c:rich>
          </c:tx>
          <c:overlay val="0"/>
          <c:spPr>
            <a:noFill/>
            <a:ln>
              <a:noFill/>
            </a:ln>
            <a:effectLst/>
          </c:spPr>
          <c:txPr>
            <a:bodyPr rot="-5400000" spcFirstLastPara="1" vertOverflow="ellipsis" vert="horz" wrap="square" anchor="ctr" anchorCtr="1"/>
            <a:lstStyle/>
            <a:p>
              <a:pPr>
                <a:defRPr sz="8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681209056"/>
        <c:crosses val="max"/>
        <c:crossBetween val="between"/>
      </c:valAx>
      <c:catAx>
        <c:axId val="681209056"/>
        <c:scaling>
          <c:orientation val="minMax"/>
        </c:scaling>
        <c:delete val="1"/>
        <c:axPos val="b"/>
        <c:numFmt formatCode="General" sourceLinked="1"/>
        <c:majorTickMark val="out"/>
        <c:minorTickMark val="none"/>
        <c:tickLblPos val="nextTo"/>
        <c:crossAx val="8749776"/>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sz="800">
          <a:latin typeface="Arial" panose="020B0604020202020204" pitchFamily="34" charset="0"/>
          <a:cs typeface="Arial" panose="020B06040202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GB" sz="1200" b="1" dirty="0">
                <a:solidFill>
                  <a:schemeClr val="tx1"/>
                </a:solidFill>
              </a:rPr>
              <a:t>Comparison of F1 Scores across multiple Neural Networks</a:t>
            </a:r>
          </a:p>
        </c:rich>
      </c:tx>
      <c:overlay val="0"/>
      <c:spPr>
        <a:noFill/>
        <a:ln>
          <a:noFill/>
        </a:ln>
        <a:effectLst/>
      </c:spPr>
      <c:txPr>
        <a:bodyPr rot="0" spcFirstLastPara="1" vertOverflow="ellipsis" vert="horz" wrap="square" anchor="ctr" anchorCtr="1"/>
        <a:lstStyle/>
        <a:p>
          <a:pPr>
            <a:defRPr sz="12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GB"/>
        </a:p>
      </c:txPr>
    </c:title>
    <c:autoTitleDeleted val="0"/>
    <c:plotArea>
      <c:layout/>
      <c:lineChart>
        <c:grouping val="standard"/>
        <c:varyColors val="0"/>
        <c:ser>
          <c:idx val="0"/>
          <c:order val="0"/>
          <c:tx>
            <c:strRef>
              <c:f>Sheet1!$B$1</c:f>
              <c:strCache>
                <c:ptCount val="1"/>
                <c:pt idx="0">
                  <c:v>Negative F1 Score</c:v>
                </c:pt>
              </c:strCache>
            </c:strRef>
          </c:tx>
          <c:spPr>
            <a:ln w="28575" cap="rnd">
              <a:solidFill>
                <a:srgbClr val="FF0000"/>
              </a:solidFill>
              <a:round/>
            </a:ln>
            <a:effectLst/>
          </c:spPr>
          <c:marker>
            <c:symbol val="none"/>
          </c:marker>
          <c:cat>
            <c:strRef>
              <c:f>Sheet1!$A$2:$A$12</c:f>
              <c:strCache>
                <c:ptCount val="11"/>
                <c:pt idx="0">
                  <c:v>NN #1</c:v>
                </c:pt>
                <c:pt idx="1">
                  <c:v>NN #2</c:v>
                </c:pt>
                <c:pt idx="2">
                  <c:v>NN #3</c:v>
                </c:pt>
                <c:pt idx="3">
                  <c:v>NN #4</c:v>
                </c:pt>
                <c:pt idx="4">
                  <c:v>NN #5</c:v>
                </c:pt>
                <c:pt idx="5">
                  <c:v>NN #6</c:v>
                </c:pt>
                <c:pt idx="6">
                  <c:v>NN #7</c:v>
                </c:pt>
                <c:pt idx="7">
                  <c:v>NN #8</c:v>
                </c:pt>
                <c:pt idx="8">
                  <c:v>NN #9</c:v>
                </c:pt>
                <c:pt idx="9">
                  <c:v>NN #10</c:v>
                </c:pt>
                <c:pt idx="10">
                  <c:v>Ensemble</c:v>
                </c:pt>
              </c:strCache>
            </c:strRef>
          </c:cat>
          <c:val>
            <c:numRef>
              <c:f>Sheet1!$B$2:$B$12</c:f>
              <c:numCache>
                <c:formatCode>General</c:formatCode>
                <c:ptCount val="11"/>
                <c:pt idx="0">
                  <c:v>0.64</c:v>
                </c:pt>
                <c:pt idx="1">
                  <c:v>0.68</c:v>
                </c:pt>
                <c:pt idx="2">
                  <c:v>0.56999999999999995</c:v>
                </c:pt>
                <c:pt idx="3">
                  <c:v>0.6</c:v>
                </c:pt>
                <c:pt idx="4">
                  <c:v>0.52</c:v>
                </c:pt>
                <c:pt idx="5">
                  <c:v>0.62</c:v>
                </c:pt>
                <c:pt idx="6">
                  <c:v>0.67</c:v>
                </c:pt>
                <c:pt idx="7">
                  <c:v>0.41</c:v>
                </c:pt>
                <c:pt idx="8">
                  <c:v>0.47</c:v>
                </c:pt>
                <c:pt idx="9">
                  <c:v>0.5</c:v>
                </c:pt>
                <c:pt idx="10">
                  <c:v>0.68</c:v>
                </c:pt>
              </c:numCache>
            </c:numRef>
          </c:val>
          <c:smooth val="0"/>
          <c:extLst>
            <c:ext xmlns:c16="http://schemas.microsoft.com/office/drawing/2014/chart" uri="{C3380CC4-5D6E-409C-BE32-E72D297353CC}">
              <c16:uniqueId val="{00000000-2C35-964F-896A-03F3FE8CDDDC}"/>
            </c:ext>
          </c:extLst>
        </c:ser>
        <c:ser>
          <c:idx val="1"/>
          <c:order val="1"/>
          <c:tx>
            <c:strRef>
              <c:f>Sheet1!$C$1</c:f>
              <c:strCache>
                <c:ptCount val="1"/>
                <c:pt idx="0">
                  <c:v>Neutral F1 Score</c:v>
                </c:pt>
              </c:strCache>
            </c:strRef>
          </c:tx>
          <c:spPr>
            <a:ln w="28575" cap="rnd">
              <a:solidFill>
                <a:srgbClr val="0070C0"/>
              </a:solidFill>
              <a:round/>
            </a:ln>
            <a:effectLst/>
          </c:spPr>
          <c:marker>
            <c:symbol val="none"/>
          </c:marker>
          <c:cat>
            <c:strRef>
              <c:f>Sheet1!$A$2:$A$12</c:f>
              <c:strCache>
                <c:ptCount val="11"/>
                <c:pt idx="0">
                  <c:v>NN #1</c:v>
                </c:pt>
                <c:pt idx="1">
                  <c:v>NN #2</c:v>
                </c:pt>
                <c:pt idx="2">
                  <c:v>NN #3</c:v>
                </c:pt>
                <c:pt idx="3">
                  <c:v>NN #4</c:v>
                </c:pt>
                <c:pt idx="4">
                  <c:v>NN #5</c:v>
                </c:pt>
                <c:pt idx="5">
                  <c:v>NN #6</c:v>
                </c:pt>
                <c:pt idx="6">
                  <c:v>NN #7</c:v>
                </c:pt>
                <c:pt idx="7">
                  <c:v>NN #8</c:v>
                </c:pt>
                <c:pt idx="8">
                  <c:v>NN #9</c:v>
                </c:pt>
                <c:pt idx="9">
                  <c:v>NN #10</c:v>
                </c:pt>
                <c:pt idx="10">
                  <c:v>Ensemble</c:v>
                </c:pt>
              </c:strCache>
            </c:strRef>
          </c:cat>
          <c:val>
            <c:numRef>
              <c:f>Sheet1!$C$2:$C$12</c:f>
              <c:numCache>
                <c:formatCode>General</c:formatCode>
                <c:ptCount val="11"/>
                <c:pt idx="0">
                  <c:v>0.45</c:v>
                </c:pt>
                <c:pt idx="1">
                  <c:v>0.39</c:v>
                </c:pt>
                <c:pt idx="2">
                  <c:v>0.35</c:v>
                </c:pt>
                <c:pt idx="3">
                  <c:v>0.38</c:v>
                </c:pt>
                <c:pt idx="4">
                  <c:v>0.34</c:v>
                </c:pt>
                <c:pt idx="5">
                  <c:v>0.31</c:v>
                </c:pt>
                <c:pt idx="6">
                  <c:v>0.39</c:v>
                </c:pt>
                <c:pt idx="7">
                  <c:v>0.26</c:v>
                </c:pt>
                <c:pt idx="8">
                  <c:v>0.42</c:v>
                </c:pt>
                <c:pt idx="9">
                  <c:v>0.38</c:v>
                </c:pt>
                <c:pt idx="10">
                  <c:v>0.45</c:v>
                </c:pt>
              </c:numCache>
            </c:numRef>
          </c:val>
          <c:smooth val="0"/>
          <c:extLst>
            <c:ext xmlns:c16="http://schemas.microsoft.com/office/drawing/2014/chart" uri="{C3380CC4-5D6E-409C-BE32-E72D297353CC}">
              <c16:uniqueId val="{00000001-2C35-964F-896A-03F3FE8CDDDC}"/>
            </c:ext>
          </c:extLst>
        </c:ser>
        <c:ser>
          <c:idx val="2"/>
          <c:order val="2"/>
          <c:tx>
            <c:strRef>
              <c:f>Sheet1!$D$1</c:f>
              <c:strCache>
                <c:ptCount val="1"/>
                <c:pt idx="0">
                  <c:v>Positive F1 Score</c:v>
                </c:pt>
              </c:strCache>
            </c:strRef>
          </c:tx>
          <c:spPr>
            <a:ln w="28575" cap="rnd">
              <a:solidFill>
                <a:srgbClr val="00B050"/>
              </a:solidFill>
              <a:round/>
            </a:ln>
            <a:effectLst/>
          </c:spPr>
          <c:marker>
            <c:symbol val="none"/>
          </c:marker>
          <c:cat>
            <c:strRef>
              <c:f>Sheet1!$A$2:$A$12</c:f>
              <c:strCache>
                <c:ptCount val="11"/>
                <c:pt idx="0">
                  <c:v>NN #1</c:v>
                </c:pt>
                <c:pt idx="1">
                  <c:v>NN #2</c:v>
                </c:pt>
                <c:pt idx="2">
                  <c:v>NN #3</c:v>
                </c:pt>
                <c:pt idx="3">
                  <c:v>NN #4</c:v>
                </c:pt>
                <c:pt idx="4">
                  <c:v>NN #5</c:v>
                </c:pt>
                <c:pt idx="5">
                  <c:v>NN #6</c:v>
                </c:pt>
                <c:pt idx="6">
                  <c:v>NN #7</c:v>
                </c:pt>
                <c:pt idx="7">
                  <c:v>NN #8</c:v>
                </c:pt>
                <c:pt idx="8">
                  <c:v>NN #9</c:v>
                </c:pt>
                <c:pt idx="9">
                  <c:v>NN #10</c:v>
                </c:pt>
                <c:pt idx="10">
                  <c:v>Ensemble</c:v>
                </c:pt>
              </c:strCache>
            </c:strRef>
          </c:cat>
          <c:val>
            <c:numRef>
              <c:f>Sheet1!$D$2:$D$12</c:f>
              <c:numCache>
                <c:formatCode>General</c:formatCode>
                <c:ptCount val="11"/>
                <c:pt idx="0">
                  <c:v>0.98</c:v>
                </c:pt>
                <c:pt idx="1">
                  <c:v>0.97</c:v>
                </c:pt>
                <c:pt idx="2">
                  <c:v>0.97</c:v>
                </c:pt>
                <c:pt idx="3">
                  <c:v>0.97</c:v>
                </c:pt>
                <c:pt idx="4">
                  <c:v>0.96</c:v>
                </c:pt>
                <c:pt idx="5">
                  <c:v>0.95</c:v>
                </c:pt>
                <c:pt idx="6">
                  <c:v>0.96</c:v>
                </c:pt>
                <c:pt idx="7">
                  <c:v>0.95</c:v>
                </c:pt>
                <c:pt idx="8">
                  <c:v>0.98</c:v>
                </c:pt>
                <c:pt idx="9">
                  <c:v>0.98</c:v>
                </c:pt>
                <c:pt idx="10">
                  <c:v>0.97</c:v>
                </c:pt>
              </c:numCache>
            </c:numRef>
          </c:val>
          <c:smooth val="0"/>
          <c:extLst>
            <c:ext xmlns:c16="http://schemas.microsoft.com/office/drawing/2014/chart" uri="{C3380CC4-5D6E-409C-BE32-E72D297353CC}">
              <c16:uniqueId val="{00000002-2C35-964F-896A-03F3FE8CDDDC}"/>
            </c:ext>
          </c:extLst>
        </c:ser>
        <c:dLbls>
          <c:showLegendKey val="0"/>
          <c:showVal val="0"/>
          <c:showCatName val="0"/>
          <c:showSerName val="0"/>
          <c:showPercent val="0"/>
          <c:showBubbleSize val="0"/>
        </c:dLbls>
        <c:smooth val="0"/>
        <c:axId val="2024217775"/>
        <c:axId val="2023924015"/>
      </c:lineChart>
      <c:catAx>
        <c:axId val="20242177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23924015"/>
        <c:crosses val="autoZero"/>
        <c:auto val="1"/>
        <c:lblAlgn val="ctr"/>
        <c:lblOffset val="100"/>
        <c:noMultiLvlLbl val="0"/>
      </c:catAx>
      <c:valAx>
        <c:axId val="2023924015"/>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2421777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sz="800">
          <a:latin typeface="Arial" panose="020B0604020202020204" pitchFamily="34" charset="0"/>
          <a:cs typeface="Arial" panose="020B06040202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6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GB" sz="1200" b="1" dirty="0">
                <a:solidFill>
                  <a:schemeClr val="tx1"/>
                </a:solidFill>
              </a:rPr>
              <a:t>Comparison of F1 Scores across multiple Neural Networks</a:t>
            </a:r>
          </a:p>
        </c:rich>
      </c:tx>
      <c:overlay val="0"/>
      <c:spPr>
        <a:noFill/>
        <a:ln>
          <a:noFill/>
        </a:ln>
        <a:effectLst/>
      </c:spPr>
      <c:txPr>
        <a:bodyPr rot="0" spcFirstLastPara="1" vertOverflow="ellipsis" vert="horz" wrap="square" anchor="ctr" anchorCtr="1"/>
        <a:lstStyle/>
        <a:p>
          <a:pPr>
            <a:defRPr sz="96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GB"/>
        </a:p>
      </c:txPr>
    </c:title>
    <c:autoTitleDeleted val="0"/>
    <c:plotArea>
      <c:layout/>
      <c:lineChart>
        <c:grouping val="standard"/>
        <c:varyColors val="0"/>
        <c:ser>
          <c:idx val="0"/>
          <c:order val="0"/>
          <c:tx>
            <c:strRef>
              <c:f>Sheet1!$B$1</c:f>
              <c:strCache>
                <c:ptCount val="1"/>
                <c:pt idx="0">
                  <c:v>Negative F1 Score</c:v>
                </c:pt>
              </c:strCache>
            </c:strRef>
          </c:tx>
          <c:spPr>
            <a:ln w="28575" cap="rnd">
              <a:solidFill>
                <a:srgbClr val="FF0000"/>
              </a:solidFill>
              <a:round/>
            </a:ln>
            <a:effectLst/>
          </c:spPr>
          <c:marker>
            <c:symbol val="none"/>
          </c:marker>
          <c:cat>
            <c:strRef>
              <c:f>Sheet1!$A$2:$A$20</c:f>
              <c:strCache>
                <c:ptCount val="19"/>
                <c:pt idx="0">
                  <c:v>NN #1</c:v>
                </c:pt>
                <c:pt idx="1">
                  <c:v>NN #2</c:v>
                </c:pt>
                <c:pt idx="2">
                  <c:v>NN #3</c:v>
                </c:pt>
                <c:pt idx="3">
                  <c:v>NN #4</c:v>
                </c:pt>
                <c:pt idx="4">
                  <c:v>NN #5</c:v>
                </c:pt>
                <c:pt idx="5">
                  <c:v>NN #6</c:v>
                </c:pt>
                <c:pt idx="6">
                  <c:v>NN #7</c:v>
                </c:pt>
                <c:pt idx="7">
                  <c:v>NN #8</c:v>
                </c:pt>
                <c:pt idx="8">
                  <c:v>NN #9</c:v>
                </c:pt>
                <c:pt idx="9">
                  <c:v>NN #10</c:v>
                </c:pt>
                <c:pt idx="10">
                  <c:v>Ensemble</c:v>
                </c:pt>
                <c:pt idx="11">
                  <c:v>RoBERTa Default</c:v>
                </c:pt>
                <c:pt idx="12">
                  <c:v>RoBERTa Fine-Tuned</c:v>
                </c:pt>
                <c:pt idx="13">
                  <c:v>Claude Sonnet 3</c:v>
                </c:pt>
                <c:pt idx="14">
                  <c:v>Conv #1</c:v>
                </c:pt>
                <c:pt idx="15">
                  <c:v>Conv #2</c:v>
                </c:pt>
                <c:pt idx="16">
                  <c:v>Conv #3</c:v>
                </c:pt>
                <c:pt idx="17">
                  <c:v>Conv #4</c:v>
                </c:pt>
                <c:pt idx="18">
                  <c:v>Conv #5</c:v>
                </c:pt>
              </c:strCache>
            </c:strRef>
          </c:cat>
          <c:val>
            <c:numRef>
              <c:f>Sheet1!$B$2:$B$20</c:f>
              <c:numCache>
                <c:formatCode>General</c:formatCode>
                <c:ptCount val="19"/>
                <c:pt idx="0">
                  <c:v>0.64</c:v>
                </c:pt>
                <c:pt idx="1">
                  <c:v>0.68</c:v>
                </c:pt>
                <c:pt idx="2">
                  <c:v>0.56999999999999995</c:v>
                </c:pt>
                <c:pt idx="3">
                  <c:v>0.6</c:v>
                </c:pt>
                <c:pt idx="4">
                  <c:v>0.52</c:v>
                </c:pt>
                <c:pt idx="5">
                  <c:v>0.62</c:v>
                </c:pt>
                <c:pt idx="6">
                  <c:v>0.67</c:v>
                </c:pt>
                <c:pt idx="7">
                  <c:v>0.41</c:v>
                </c:pt>
                <c:pt idx="8">
                  <c:v>0.47</c:v>
                </c:pt>
                <c:pt idx="9">
                  <c:v>0.5</c:v>
                </c:pt>
                <c:pt idx="10">
                  <c:v>0.68</c:v>
                </c:pt>
                <c:pt idx="11">
                  <c:v>0.56999999999999995</c:v>
                </c:pt>
                <c:pt idx="12">
                  <c:v>0.64</c:v>
                </c:pt>
                <c:pt idx="13">
                  <c:v>0.71</c:v>
                </c:pt>
                <c:pt idx="14">
                  <c:v>0.56999999999999995</c:v>
                </c:pt>
                <c:pt idx="15">
                  <c:v>0.65</c:v>
                </c:pt>
                <c:pt idx="16">
                  <c:v>0.61</c:v>
                </c:pt>
                <c:pt idx="17">
                  <c:v>0.28999999999999998</c:v>
                </c:pt>
                <c:pt idx="18">
                  <c:v>0.4</c:v>
                </c:pt>
              </c:numCache>
            </c:numRef>
          </c:val>
          <c:smooth val="0"/>
          <c:extLst>
            <c:ext xmlns:c16="http://schemas.microsoft.com/office/drawing/2014/chart" uri="{C3380CC4-5D6E-409C-BE32-E72D297353CC}">
              <c16:uniqueId val="{00000000-34DD-B74A-8357-C80A0BA693E0}"/>
            </c:ext>
          </c:extLst>
        </c:ser>
        <c:ser>
          <c:idx val="1"/>
          <c:order val="1"/>
          <c:tx>
            <c:strRef>
              <c:f>Sheet1!$C$1</c:f>
              <c:strCache>
                <c:ptCount val="1"/>
                <c:pt idx="0">
                  <c:v>Neutral F1 Score</c:v>
                </c:pt>
              </c:strCache>
            </c:strRef>
          </c:tx>
          <c:spPr>
            <a:ln w="28575" cap="rnd">
              <a:solidFill>
                <a:srgbClr val="0070C0"/>
              </a:solidFill>
              <a:round/>
            </a:ln>
            <a:effectLst/>
          </c:spPr>
          <c:marker>
            <c:symbol val="none"/>
          </c:marker>
          <c:cat>
            <c:strRef>
              <c:f>Sheet1!$A$2:$A$20</c:f>
              <c:strCache>
                <c:ptCount val="19"/>
                <c:pt idx="0">
                  <c:v>NN #1</c:v>
                </c:pt>
                <c:pt idx="1">
                  <c:v>NN #2</c:v>
                </c:pt>
                <c:pt idx="2">
                  <c:v>NN #3</c:v>
                </c:pt>
                <c:pt idx="3">
                  <c:v>NN #4</c:v>
                </c:pt>
                <c:pt idx="4">
                  <c:v>NN #5</c:v>
                </c:pt>
                <c:pt idx="5">
                  <c:v>NN #6</c:v>
                </c:pt>
                <c:pt idx="6">
                  <c:v>NN #7</c:v>
                </c:pt>
                <c:pt idx="7">
                  <c:v>NN #8</c:v>
                </c:pt>
                <c:pt idx="8">
                  <c:v>NN #9</c:v>
                </c:pt>
                <c:pt idx="9">
                  <c:v>NN #10</c:v>
                </c:pt>
                <c:pt idx="10">
                  <c:v>Ensemble</c:v>
                </c:pt>
                <c:pt idx="11">
                  <c:v>RoBERTa Default</c:v>
                </c:pt>
                <c:pt idx="12">
                  <c:v>RoBERTa Fine-Tuned</c:v>
                </c:pt>
                <c:pt idx="13">
                  <c:v>Claude Sonnet 3</c:v>
                </c:pt>
                <c:pt idx="14">
                  <c:v>Conv #1</c:v>
                </c:pt>
                <c:pt idx="15">
                  <c:v>Conv #2</c:v>
                </c:pt>
                <c:pt idx="16">
                  <c:v>Conv #3</c:v>
                </c:pt>
                <c:pt idx="17">
                  <c:v>Conv #4</c:v>
                </c:pt>
                <c:pt idx="18">
                  <c:v>Conv #5</c:v>
                </c:pt>
              </c:strCache>
            </c:strRef>
          </c:cat>
          <c:val>
            <c:numRef>
              <c:f>Sheet1!$C$2:$C$20</c:f>
              <c:numCache>
                <c:formatCode>General</c:formatCode>
                <c:ptCount val="19"/>
                <c:pt idx="0">
                  <c:v>0.45</c:v>
                </c:pt>
                <c:pt idx="1">
                  <c:v>0.39</c:v>
                </c:pt>
                <c:pt idx="2">
                  <c:v>0.35</c:v>
                </c:pt>
                <c:pt idx="3">
                  <c:v>0.38</c:v>
                </c:pt>
                <c:pt idx="4">
                  <c:v>0.34</c:v>
                </c:pt>
                <c:pt idx="5">
                  <c:v>0.31</c:v>
                </c:pt>
                <c:pt idx="6">
                  <c:v>0.39</c:v>
                </c:pt>
                <c:pt idx="7">
                  <c:v>0.26</c:v>
                </c:pt>
                <c:pt idx="8">
                  <c:v>0.42</c:v>
                </c:pt>
                <c:pt idx="9">
                  <c:v>0.38</c:v>
                </c:pt>
                <c:pt idx="10">
                  <c:v>0.45</c:v>
                </c:pt>
                <c:pt idx="11">
                  <c:v>0.22</c:v>
                </c:pt>
                <c:pt idx="12">
                  <c:v>0.32</c:v>
                </c:pt>
                <c:pt idx="13">
                  <c:v>0.33</c:v>
                </c:pt>
                <c:pt idx="14">
                  <c:v>0.4</c:v>
                </c:pt>
                <c:pt idx="15">
                  <c:v>0.48</c:v>
                </c:pt>
                <c:pt idx="16">
                  <c:v>0.35</c:v>
                </c:pt>
                <c:pt idx="17">
                  <c:v>0.24</c:v>
                </c:pt>
                <c:pt idx="18">
                  <c:v>0.36</c:v>
                </c:pt>
              </c:numCache>
            </c:numRef>
          </c:val>
          <c:smooth val="0"/>
          <c:extLst>
            <c:ext xmlns:c16="http://schemas.microsoft.com/office/drawing/2014/chart" uri="{C3380CC4-5D6E-409C-BE32-E72D297353CC}">
              <c16:uniqueId val="{00000001-34DD-B74A-8357-C80A0BA693E0}"/>
            </c:ext>
          </c:extLst>
        </c:ser>
        <c:ser>
          <c:idx val="2"/>
          <c:order val="2"/>
          <c:tx>
            <c:strRef>
              <c:f>Sheet1!$D$1</c:f>
              <c:strCache>
                <c:ptCount val="1"/>
                <c:pt idx="0">
                  <c:v>Positive F1 Score</c:v>
                </c:pt>
              </c:strCache>
            </c:strRef>
          </c:tx>
          <c:spPr>
            <a:ln w="28575" cap="rnd">
              <a:solidFill>
                <a:srgbClr val="00B050"/>
              </a:solidFill>
              <a:round/>
            </a:ln>
            <a:effectLst/>
          </c:spPr>
          <c:marker>
            <c:symbol val="none"/>
          </c:marker>
          <c:cat>
            <c:strRef>
              <c:f>Sheet1!$A$2:$A$20</c:f>
              <c:strCache>
                <c:ptCount val="19"/>
                <c:pt idx="0">
                  <c:v>NN #1</c:v>
                </c:pt>
                <c:pt idx="1">
                  <c:v>NN #2</c:v>
                </c:pt>
                <c:pt idx="2">
                  <c:v>NN #3</c:v>
                </c:pt>
                <c:pt idx="3">
                  <c:v>NN #4</c:v>
                </c:pt>
                <c:pt idx="4">
                  <c:v>NN #5</c:v>
                </c:pt>
                <c:pt idx="5">
                  <c:v>NN #6</c:v>
                </c:pt>
                <c:pt idx="6">
                  <c:v>NN #7</c:v>
                </c:pt>
                <c:pt idx="7">
                  <c:v>NN #8</c:v>
                </c:pt>
                <c:pt idx="8">
                  <c:v>NN #9</c:v>
                </c:pt>
                <c:pt idx="9">
                  <c:v>NN #10</c:v>
                </c:pt>
                <c:pt idx="10">
                  <c:v>Ensemble</c:v>
                </c:pt>
                <c:pt idx="11">
                  <c:v>RoBERTa Default</c:v>
                </c:pt>
                <c:pt idx="12">
                  <c:v>RoBERTa Fine-Tuned</c:v>
                </c:pt>
                <c:pt idx="13">
                  <c:v>Claude Sonnet 3</c:v>
                </c:pt>
                <c:pt idx="14">
                  <c:v>Conv #1</c:v>
                </c:pt>
                <c:pt idx="15">
                  <c:v>Conv #2</c:v>
                </c:pt>
                <c:pt idx="16">
                  <c:v>Conv #3</c:v>
                </c:pt>
                <c:pt idx="17">
                  <c:v>Conv #4</c:v>
                </c:pt>
                <c:pt idx="18">
                  <c:v>Conv #5</c:v>
                </c:pt>
              </c:strCache>
            </c:strRef>
          </c:cat>
          <c:val>
            <c:numRef>
              <c:f>Sheet1!$D$2:$D$20</c:f>
              <c:numCache>
                <c:formatCode>General</c:formatCode>
                <c:ptCount val="19"/>
                <c:pt idx="0">
                  <c:v>0.98</c:v>
                </c:pt>
                <c:pt idx="1">
                  <c:v>0.97</c:v>
                </c:pt>
                <c:pt idx="2">
                  <c:v>0.97</c:v>
                </c:pt>
                <c:pt idx="3">
                  <c:v>0.97</c:v>
                </c:pt>
                <c:pt idx="4">
                  <c:v>0.96</c:v>
                </c:pt>
                <c:pt idx="5">
                  <c:v>0.95</c:v>
                </c:pt>
                <c:pt idx="6">
                  <c:v>0.96</c:v>
                </c:pt>
                <c:pt idx="7">
                  <c:v>0.95</c:v>
                </c:pt>
                <c:pt idx="8">
                  <c:v>0.98</c:v>
                </c:pt>
                <c:pt idx="9">
                  <c:v>0.98</c:v>
                </c:pt>
                <c:pt idx="10">
                  <c:v>0.97</c:v>
                </c:pt>
                <c:pt idx="11">
                  <c:v>0.98</c:v>
                </c:pt>
                <c:pt idx="12">
                  <c:v>0.98</c:v>
                </c:pt>
                <c:pt idx="13">
                  <c:v>0.97</c:v>
                </c:pt>
                <c:pt idx="14">
                  <c:v>0.98</c:v>
                </c:pt>
                <c:pt idx="15">
                  <c:v>0.98</c:v>
                </c:pt>
                <c:pt idx="16">
                  <c:v>0.9</c:v>
                </c:pt>
                <c:pt idx="17">
                  <c:v>0.89</c:v>
                </c:pt>
                <c:pt idx="18">
                  <c:v>0.97</c:v>
                </c:pt>
              </c:numCache>
            </c:numRef>
          </c:val>
          <c:smooth val="0"/>
          <c:extLst>
            <c:ext xmlns:c16="http://schemas.microsoft.com/office/drawing/2014/chart" uri="{C3380CC4-5D6E-409C-BE32-E72D297353CC}">
              <c16:uniqueId val="{00000002-34DD-B74A-8357-C80A0BA693E0}"/>
            </c:ext>
          </c:extLst>
        </c:ser>
        <c:dLbls>
          <c:showLegendKey val="0"/>
          <c:showVal val="0"/>
          <c:showCatName val="0"/>
          <c:showSerName val="0"/>
          <c:showPercent val="0"/>
          <c:showBubbleSize val="0"/>
        </c:dLbls>
        <c:smooth val="0"/>
        <c:axId val="2024217775"/>
        <c:axId val="2023924015"/>
      </c:lineChart>
      <c:catAx>
        <c:axId val="20242177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23924015"/>
        <c:crosses val="autoZero"/>
        <c:auto val="1"/>
        <c:lblAlgn val="ctr"/>
        <c:lblOffset val="100"/>
        <c:noMultiLvlLbl val="0"/>
      </c:catAx>
      <c:valAx>
        <c:axId val="2023924015"/>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2421777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sz="800">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4f3587f270_1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g34f3587f270_1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4f3587f270_1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 name="Google Shape;217;g34f3587f270_1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34f3587f270_1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9" name="Google Shape;229;g34f3587f270_1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4f3587f270_1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g34f3587f270_1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34f3587f270_1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34f3587f270_1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4f3587f270_1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0" name="Google Shape;160;g34f3587f270_1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19117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636566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000330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4f3587f270_7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34f3587f270_7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37104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solidFill>
          <a:schemeClr val="lt2"/>
        </a:solidFill>
        <a:effectLst/>
      </p:bgPr>
    </p:bg>
    <p:spTree>
      <p:nvGrpSpPr>
        <p:cNvPr id="1" name="Shape 57"/>
        <p:cNvGrpSpPr/>
        <p:nvPr/>
      </p:nvGrpSpPr>
      <p:grpSpPr>
        <a:xfrm>
          <a:off x="0" y="0"/>
          <a:ext cx="0" cy="0"/>
          <a:chOff x="0" y="0"/>
          <a:chExt cx="0" cy="0"/>
        </a:xfrm>
      </p:grpSpPr>
      <p:sp>
        <p:nvSpPr>
          <p:cNvPr id="58" name="Google Shape;58;p14"/>
          <p:cNvSpPr txBox="1">
            <a:spLocks noGrp="1"/>
          </p:cNvSpPr>
          <p:nvPr>
            <p:ph type="ctrTitle"/>
          </p:nvPr>
        </p:nvSpPr>
        <p:spPr>
          <a:xfrm>
            <a:off x="1436346" y="1341340"/>
            <a:ext cx="6270922" cy="1573669"/>
          </a:xfrm>
          <a:prstGeom prst="rect">
            <a:avLst/>
          </a:prstGeom>
          <a:noFill/>
          <a:ln>
            <a:noFill/>
          </a:ln>
        </p:spPr>
        <p:txBody>
          <a:bodyPr spcFirstLastPara="1" wrap="square" lIns="68575" tIns="34275" rIns="68575" bIns="34275" anchor="b" anchorCtr="0">
            <a:noAutofit/>
          </a:bodyPr>
          <a:lstStyle>
            <a:lvl1pPr lvl="0" algn="ctr">
              <a:lnSpc>
                <a:spcPct val="89000"/>
              </a:lnSpc>
              <a:spcBef>
                <a:spcPts val="0"/>
              </a:spcBef>
              <a:spcAft>
                <a:spcPts val="0"/>
              </a:spcAft>
              <a:buClr>
                <a:schemeClr val="dk2"/>
              </a:buClr>
              <a:buSzPts val="5400"/>
              <a:buFont typeface="Libre Franklin"/>
              <a:buNone/>
              <a:defRPr sz="5400" cap="none">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9" name="Google Shape;59;p14"/>
          <p:cNvSpPr txBox="1">
            <a:spLocks noGrp="1"/>
          </p:cNvSpPr>
          <p:nvPr>
            <p:ph type="subTitle" idx="1"/>
          </p:nvPr>
        </p:nvSpPr>
        <p:spPr>
          <a:xfrm>
            <a:off x="2009930" y="2967209"/>
            <a:ext cx="5123755" cy="814678"/>
          </a:xfrm>
          <a:prstGeom prst="rect">
            <a:avLst/>
          </a:prstGeom>
          <a:noFill/>
          <a:ln>
            <a:noFill/>
          </a:ln>
        </p:spPr>
        <p:txBody>
          <a:bodyPr spcFirstLastPara="1" wrap="square" lIns="68575" tIns="34275" rIns="68575" bIns="34275" anchor="t" anchorCtr="0">
            <a:normAutofit/>
          </a:bodyPr>
          <a:lstStyle>
            <a:lvl1pPr lvl="0" algn="ctr">
              <a:lnSpc>
                <a:spcPct val="112000"/>
              </a:lnSpc>
              <a:spcBef>
                <a:spcPts val="0"/>
              </a:spcBef>
              <a:spcAft>
                <a:spcPts val="0"/>
              </a:spcAft>
              <a:buClr>
                <a:schemeClr val="dk2"/>
              </a:buClr>
              <a:buSzPts val="1700"/>
              <a:buNone/>
              <a:defRPr sz="1700"/>
            </a:lvl1pPr>
            <a:lvl2pPr lvl="1" algn="ctr">
              <a:lnSpc>
                <a:spcPct val="94000"/>
              </a:lnSpc>
              <a:spcBef>
                <a:spcPts val="400"/>
              </a:spcBef>
              <a:spcAft>
                <a:spcPts val="0"/>
              </a:spcAft>
              <a:buClr>
                <a:schemeClr val="dk2"/>
              </a:buClr>
              <a:buSzPts val="1500"/>
              <a:buNone/>
              <a:defRPr sz="1500"/>
            </a:lvl2pPr>
            <a:lvl3pPr lvl="2" algn="ctr">
              <a:lnSpc>
                <a:spcPct val="94000"/>
              </a:lnSpc>
              <a:spcBef>
                <a:spcPts val="400"/>
              </a:spcBef>
              <a:spcAft>
                <a:spcPts val="0"/>
              </a:spcAft>
              <a:buClr>
                <a:schemeClr val="dk2"/>
              </a:buClr>
              <a:buSzPts val="1400"/>
              <a:buNone/>
              <a:defRPr sz="1400"/>
            </a:lvl3pPr>
            <a:lvl4pPr lvl="3" algn="ctr">
              <a:lnSpc>
                <a:spcPct val="94000"/>
              </a:lnSpc>
              <a:spcBef>
                <a:spcPts val="400"/>
              </a:spcBef>
              <a:spcAft>
                <a:spcPts val="0"/>
              </a:spcAft>
              <a:buClr>
                <a:schemeClr val="dk2"/>
              </a:buClr>
              <a:buSzPts val="1200"/>
              <a:buNone/>
              <a:defRPr sz="1200"/>
            </a:lvl4pPr>
            <a:lvl5pPr lvl="4" algn="ctr">
              <a:lnSpc>
                <a:spcPct val="94000"/>
              </a:lnSpc>
              <a:spcBef>
                <a:spcPts val="400"/>
              </a:spcBef>
              <a:spcAft>
                <a:spcPts val="0"/>
              </a:spcAft>
              <a:buClr>
                <a:schemeClr val="dk2"/>
              </a:buClr>
              <a:buSzPts val="1200"/>
              <a:buNone/>
              <a:defRPr sz="1200"/>
            </a:lvl5pPr>
            <a:lvl6pPr lvl="5" algn="ctr">
              <a:lnSpc>
                <a:spcPct val="94000"/>
              </a:lnSpc>
              <a:spcBef>
                <a:spcPts val="400"/>
              </a:spcBef>
              <a:spcAft>
                <a:spcPts val="0"/>
              </a:spcAft>
              <a:buClr>
                <a:schemeClr val="dk2"/>
              </a:buClr>
              <a:buSzPts val="1200"/>
              <a:buNone/>
              <a:defRPr sz="1200"/>
            </a:lvl6pPr>
            <a:lvl7pPr lvl="6" algn="ctr">
              <a:lnSpc>
                <a:spcPct val="94000"/>
              </a:lnSpc>
              <a:spcBef>
                <a:spcPts val="400"/>
              </a:spcBef>
              <a:spcAft>
                <a:spcPts val="0"/>
              </a:spcAft>
              <a:buClr>
                <a:schemeClr val="dk2"/>
              </a:buClr>
              <a:buSzPts val="1200"/>
              <a:buNone/>
              <a:defRPr sz="1200"/>
            </a:lvl7pPr>
            <a:lvl8pPr lvl="7" algn="ctr">
              <a:lnSpc>
                <a:spcPct val="94000"/>
              </a:lnSpc>
              <a:spcBef>
                <a:spcPts val="400"/>
              </a:spcBef>
              <a:spcAft>
                <a:spcPts val="0"/>
              </a:spcAft>
              <a:buClr>
                <a:schemeClr val="dk2"/>
              </a:buClr>
              <a:buSzPts val="1200"/>
              <a:buNone/>
              <a:defRPr sz="1200"/>
            </a:lvl8pPr>
            <a:lvl9pPr lvl="8" algn="ctr">
              <a:lnSpc>
                <a:spcPct val="94000"/>
              </a:lnSpc>
              <a:spcBef>
                <a:spcPts val="400"/>
              </a:spcBef>
              <a:spcAft>
                <a:spcPts val="200"/>
              </a:spcAft>
              <a:buClr>
                <a:schemeClr val="dk2"/>
              </a:buClr>
              <a:buSzPts val="1200"/>
              <a:buNone/>
              <a:defRPr sz="1200"/>
            </a:lvl9pPr>
          </a:lstStyle>
          <a:p>
            <a:endParaRPr/>
          </a:p>
        </p:txBody>
      </p:sp>
      <p:sp>
        <p:nvSpPr>
          <p:cNvPr id="60" name="Google Shape;60;p14"/>
          <p:cNvSpPr txBox="1">
            <a:spLocks noGrp="1"/>
          </p:cNvSpPr>
          <p:nvPr>
            <p:ph type="dt" idx="10"/>
          </p:nvPr>
        </p:nvSpPr>
        <p:spPr>
          <a:xfrm>
            <a:off x="564643" y="4840040"/>
            <a:ext cx="1205958"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solidFill>
                  <a:schemeClr val="dk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1" name="Google Shape;61;p14"/>
          <p:cNvSpPr txBox="1">
            <a:spLocks noGrp="1"/>
          </p:cNvSpPr>
          <p:nvPr>
            <p:ph type="ftr" idx="11"/>
          </p:nvPr>
        </p:nvSpPr>
        <p:spPr>
          <a:xfrm>
            <a:off x="1938041" y="4840040"/>
            <a:ext cx="5267533" cy="30346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solidFill>
                  <a:schemeClr val="dk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2" name="Google Shape;62;p14"/>
          <p:cNvSpPr txBox="1">
            <a:spLocks noGrp="1"/>
          </p:cNvSpPr>
          <p:nvPr>
            <p:ph type="sldNum" idx="12"/>
          </p:nvPr>
        </p:nvSpPr>
        <p:spPr>
          <a:xfrm>
            <a:off x="7373012" y="4840040"/>
            <a:ext cx="1197219" cy="30346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0" i="0" u="none" strike="noStrike" cap="none">
                <a:solidFill>
                  <a:schemeClr val="dk2"/>
                </a:solidFill>
                <a:latin typeface="Libre Franklin"/>
                <a:ea typeface="Libre Franklin"/>
                <a:cs typeface="Libre Franklin"/>
                <a:sym typeface="Libre Franklin"/>
              </a:defRPr>
            </a:lvl1pPr>
            <a:lvl2pPr marL="0" lvl="1" indent="0" algn="r">
              <a:spcBef>
                <a:spcPts val="0"/>
              </a:spcBef>
              <a:buNone/>
              <a:defRPr sz="900" b="0" i="0" u="none" strike="noStrike" cap="none">
                <a:solidFill>
                  <a:schemeClr val="dk2"/>
                </a:solidFill>
                <a:latin typeface="Libre Franklin"/>
                <a:ea typeface="Libre Franklin"/>
                <a:cs typeface="Libre Franklin"/>
                <a:sym typeface="Libre Franklin"/>
              </a:defRPr>
            </a:lvl2pPr>
            <a:lvl3pPr marL="0" lvl="2" indent="0" algn="r">
              <a:spcBef>
                <a:spcPts val="0"/>
              </a:spcBef>
              <a:buNone/>
              <a:defRPr sz="900" b="0" i="0" u="none" strike="noStrike" cap="none">
                <a:solidFill>
                  <a:schemeClr val="dk2"/>
                </a:solidFill>
                <a:latin typeface="Libre Franklin"/>
                <a:ea typeface="Libre Franklin"/>
                <a:cs typeface="Libre Franklin"/>
                <a:sym typeface="Libre Franklin"/>
              </a:defRPr>
            </a:lvl3pPr>
            <a:lvl4pPr marL="0" lvl="3" indent="0" algn="r">
              <a:spcBef>
                <a:spcPts val="0"/>
              </a:spcBef>
              <a:buNone/>
              <a:defRPr sz="900" b="0" i="0" u="none" strike="noStrike" cap="none">
                <a:solidFill>
                  <a:schemeClr val="dk2"/>
                </a:solidFill>
                <a:latin typeface="Libre Franklin"/>
                <a:ea typeface="Libre Franklin"/>
                <a:cs typeface="Libre Franklin"/>
                <a:sym typeface="Libre Franklin"/>
              </a:defRPr>
            </a:lvl4pPr>
            <a:lvl5pPr marL="0" lvl="4" indent="0" algn="r">
              <a:spcBef>
                <a:spcPts val="0"/>
              </a:spcBef>
              <a:buNone/>
              <a:defRPr sz="900" b="0" i="0" u="none" strike="noStrike" cap="none">
                <a:solidFill>
                  <a:schemeClr val="dk2"/>
                </a:solidFill>
                <a:latin typeface="Libre Franklin"/>
                <a:ea typeface="Libre Franklin"/>
                <a:cs typeface="Libre Franklin"/>
                <a:sym typeface="Libre Franklin"/>
              </a:defRPr>
            </a:lvl5pPr>
            <a:lvl6pPr marL="0" lvl="5" indent="0" algn="r">
              <a:spcBef>
                <a:spcPts val="0"/>
              </a:spcBef>
              <a:buNone/>
              <a:defRPr sz="900" b="0" i="0" u="none" strike="noStrike" cap="none">
                <a:solidFill>
                  <a:schemeClr val="dk2"/>
                </a:solidFill>
                <a:latin typeface="Libre Franklin"/>
                <a:ea typeface="Libre Franklin"/>
                <a:cs typeface="Libre Franklin"/>
                <a:sym typeface="Libre Franklin"/>
              </a:defRPr>
            </a:lvl6pPr>
            <a:lvl7pPr marL="0" lvl="6" indent="0" algn="r">
              <a:spcBef>
                <a:spcPts val="0"/>
              </a:spcBef>
              <a:buNone/>
              <a:defRPr sz="900" b="0" i="0" u="none" strike="noStrike" cap="none">
                <a:solidFill>
                  <a:schemeClr val="dk2"/>
                </a:solidFill>
                <a:latin typeface="Libre Franklin"/>
                <a:ea typeface="Libre Franklin"/>
                <a:cs typeface="Libre Franklin"/>
                <a:sym typeface="Libre Franklin"/>
              </a:defRPr>
            </a:lvl7pPr>
            <a:lvl8pPr marL="0" lvl="7" indent="0" algn="r">
              <a:spcBef>
                <a:spcPts val="0"/>
              </a:spcBef>
              <a:buNone/>
              <a:defRPr sz="900" b="0" i="0" u="none" strike="noStrike" cap="none">
                <a:solidFill>
                  <a:schemeClr val="dk2"/>
                </a:solidFill>
                <a:latin typeface="Libre Franklin"/>
                <a:ea typeface="Libre Franklin"/>
                <a:cs typeface="Libre Franklin"/>
                <a:sym typeface="Libre Franklin"/>
              </a:defRPr>
            </a:lvl8pPr>
            <a:lvl9pPr marL="0" lvl="8" indent="0" algn="r">
              <a:spcBef>
                <a:spcPts val="0"/>
              </a:spcBef>
              <a:buNone/>
              <a:defRPr sz="900" b="0" i="0" u="none" strike="noStrike" cap="none">
                <a:solidFill>
                  <a:schemeClr val="dk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
              <a:t>‹#›</a:t>
            </a:fld>
            <a:endParaRPr/>
          </a:p>
        </p:txBody>
      </p:sp>
      <p:grpSp>
        <p:nvGrpSpPr>
          <p:cNvPr id="63" name="Google Shape;63;p14"/>
          <p:cNvGrpSpPr/>
          <p:nvPr/>
        </p:nvGrpSpPr>
        <p:grpSpPr>
          <a:xfrm>
            <a:off x="564643" y="558352"/>
            <a:ext cx="8005588" cy="4012253"/>
            <a:chOff x="752858" y="744469"/>
            <a:chExt cx="10674117" cy="5349671"/>
          </a:xfrm>
        </p:grpSpPr>
        <p:sp>
          <p:nvSpPr>
            <p:cNvPr id="64" name="Google Shape;64;p14"/>
            <p:cNvSpPr/>
            <p:nvPr/>
          </p:nvSpPr>
          <p:spPr>
            <a:xfrm>
              <a:off x="8151962" y="1685652"/>
              <a:ext cx="3275013" cy="4408488"/>
            </a:xfrm>
            <a:custGeom>
              <a:avLst/>
              <a:gdLst/>
              <a:ahLst/>
              <a:cxnLst/>
              <a:rect l="l" t="t" r="r" b="b"/>
              <a:pathLst>
                <a:path w="10000" h="10000" extrusionOk="0">
                  <a:moveTo>
                    <a:pt x="8761" y="0"/>
                  </a:moveTo>
                  <a:lnTo>
                    <a:pt x="10000" y="0"/>
                  </a:lnTo>
                  <a:lnTo>
                    <a:pt x="10000" y="10000"/>
                  </a:lnTo>
                  <a:lnTo>
                    <a:pt x="0" y="10000"/>
                  </a:lnTo>
                  <a:lnTo>
                    <a:pt x="0" y="9126"/>
                  </a:lnTo>
                  <a:lnTo>
                    <a:pt x="8761" y="9127"/>
                  </a:lnTo>
                  <a:lnTo>
                    <a:pt x="8761" y="0"/>
                  </a:lnTo>
                  <a:close/>
                </a:path>
              </a:pathLst>
            </a:custGeom>
            <a:solidFill>
              <a:schemeClr val="dk2"/>
            </a:solidFill>
            <a:ln>
              <a:noFill/>
            </a:ln>
          </p:spPr>
        </p:sp>
        <p:sp>
          <p:nvSpPr>
            <p:cNvPr id="65" name="Google Shape;65;p14"/>
            <p:cNvSpPr/>
            <p:nvPr/>
          </p:nvSpPr>
          <p:spPr>
            <a:xfrm rot="10800000">
              <a:off x="752858" y="744469"/>
              <a:ext cx="3275668" cy="4408488"/>
            </a:xfrm>
            <a:custGeom>
              <a:avLst/>
              <a:gdLst/>
              <a:ahLst/>
              <a:cxnLst/>
              <a:rect l="l" t="t" r="r" b="b"/>
              <a:pathLst>
                <a:path w="10002" h="10000" extrusionOk="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dk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1028700" y="514350"/>
            <a:ext cx="7200900" cy="1114425"/>
          </a:xfrm>
          <a:prstGeom prst="rect">
            <a:avLst/>
          </a:prstGeom>
          <a:noFill/>
          <a:ln>
            <a:noFill/>
          </a:ln>
        </p:spPr>
        <p:txBody>
          <a:bodyPr spcFirstLastPara="1" wrap="square" lIns="68575" tIns="34275" rIns="68575" bIns="34275" anchor="t" anchorCtr="0">
            <a:normAutofit/>
          </a:bodyPr>
          <a:lstStyle>
            <a:lvl1pPr lvl="0" algn="l">
              <a:lnSpc>
                <a:spcPct val="89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8" name="Google Shape;68;p15"/>
          <p:cNvSpPr txBox="1">
            <a:spLocks noGrp="1"/>
          </p:cNvSpPr>
          <p:nvPr>
            <p:ph type="body" idx="1"/>
          </p:nvPr>
        </p:nvSpPr>
        <p:spPr>
          <a:xfrm>
            <a:off x="1028700" y="1714500"/>
            <a:ext cx="7200900" cy="2686050"/>
          </a:xfrm>
          <a:prstGeom prst="rect">
            <a:avLst/>
          </a:prstGeom>
          <a:noFill/>
          <a:ln>
            <a:noFill/>
          </a:ln>
        </p:spPr>
        <p:txBody>
          <a:bodyPr spcFirstLastPara="1" wrap="square" lIns="68575" tIns="34275" rIns="68575" bIns="34275" anchor="t" anchorCtr="0">
            <a:normAutofit/>
          </a:bodyPr>
          <a:lstStyle>
            <a:lvl1pPr marL="457200" lvl="0" indent="-317500" algn="l">
              <a:lnSpc>
                <a:spcPct val="94000"/>
              </a:lnSpc>
              <a:spcBef>
                <a:spcPts val="800"/>
              </a:spcBef>
              <a:spcAft>
                <a:spcPts val="0"/>
              </a:spcAft>
              <a:buClr>
                <a:schemeClr val="dk2"/>
              </a:buClr>
              <a:buSzPts val="1400"/>
              <a:buChar char="■"/>
              <a:defRPr/>
            </a:lvl1pPr>
            <a:lvl2pPr marL="914400" lvl="1" indent="-317500" algn="l">
              <a:lnSpc>
                <a:spcPct val="94000"/>
              </a:lnSpc>
              <a:spcBef>
                <a:spcPts val="400"/>
              </a:spcBef>
              <a:spcAft>
                <a:spcPts val="0"/>
              </a:spcAft>
              <a:buClr>
                <a:schemeClr val="dk2"/>
              </a:buClr>
              <a:buSzPts val="1400"/>
              <a:buChar char="–"/>
              <a:defRPr/>
            </a:lvl2pPr>
            <a:lvl3pPr marL="1371600" lvl="2" indent="-317500" algn="l">
              <a:lnSpc>
                <a:spcPct val="94000"/>
              </a:lnSpc>
              <a:spcBef>
                <a:spcPts val="400"/>
              </a:spcBef>
              <a:spcAft>
                <a:spcPts val="0"/>
              </a:spcAft>
              <a:buClr>
                <a:schemeClr val="dk2"/>
              </a:buClr>
              <a:buSzPts val="1400"/>
              <a:buChar char="■"/>
              <a:defRPr/>
            </a:lvl3pPr>
            <a:lvl4pPr marL="1828800" lvl="3" indent="-317500" algn="l">
              <a:lnSpc>
                <a:spcPct val="94000"/>
              </a:lnSpc>
              <a:spcBef>
                <a:spcPts val="400"/>
              </a:spcBef>
              <a:spcAft>
                <a:spcPts val="0"/>
              </a:spcAft>
              <a:buClr>
                <a:schemeClr val="dk2"/>
              </a:buClr>
              <a:buSzPts val="1400"/>
              <a:buChar char="–"/>
              <a:defRPr/>
            </a:lvl4pPr>
            <a:lvl5pPr marL="2286000" lvl="4" indent="-317500" algn="l">
              <a:lnSpc>
                <a:spcPct val="94000"/>
              </a:lnSpc>
              <a:spcBef>
                <a:spcPts val="400"/>
              </a:spcBef>
              <a:spcAft>
                <a:spcPts val="0"/>
              </a:spcAft>
              <a:buClr>
                <a:schemeClr val="dk2"/>
              </a:buClr>
              <a:buSzPts val="1400"/>
              <a:buChar char="■"/>
              <a:defRPr/>
            </a:lvl5pPr>
            <a:lvl6pPr marL="2743200" lvl="5" indent="-317500" algn="l">
              <a:lnSpc>
                <a:spcPct val="94000"/>
              </a:lnSpc>
              <a:spcBef>
                <a:spcPts val="400"/>
              </a:spcBef>
              <a:spcAft>
                <a:spcPts val="0"/>
              </a:spcAft>
              <a:buClr>
                <a:schemeClr val="dk2"/>
              </a:buClr>
              <a:buSzPts val="1400"/>
              <a:buChar char="–"/>
              <a:defRPr/>
            </a:lvl6pPr>
            <a:lvl7pPr marL="3200400" lvl="6" indent="-317500" algn="l">
              <a:lnSpc>
                <a:spcPct val="94000"/>
              </a:lnSpc>
              <a:spcBef>
                <a:spcPts val="400"/>
              </a:spcBef>
              <a:spcAft>
                <a:spcPts val="0"/>
              </a:spcAft>
              <a:buClr>
                <a:schemeClr val="dk2"/>
              </a:buClr>
              <a:buSzPts val="1400"/>
              <a:buChar char="■"/>
              <a:defRPr/>
            </a:lvl7pPr>
            <a:lvl8pPr marL="3657600" lvl="7" indent="-317500" algn="l">
              <a:lnSpc>
                <a:spcPct val="94000"/>
              </a:lnSpc>
              <a:spcBef>
                <a:spcPts val="400"/>
              </a:spcBef>
              <a:spcAft>
                <a:spcPts val="0"/>
              </a:spcAft>
              <a:buClr>
                <a:schemeClr val="dk2"/>
              </a:buClr>
              <a:buSzPts val="1400"/>
              <a:buChar char="–"/>
              <a:defRPr/>
            </a:lvl8pPr>
            <a:lvl9pPr marL="4114800" lvl="8" indent="-317500" algn="l">
              <a:lnSpc>
                <a:spcPct val="94000"/>
              </a:lnSpc>
              <a:spcBef>
                <a:spcPts val="400"/>
              </a:spcBef>
              <a:spcAft>
                <a:spcPts val="200"/>
              </a:spcAft>
              <a:buClr>
                <a:schemeClr val="dk2"/>
              </a:buClr>
              <a:buSzPts val="1400"/>
              <a:buChar char="■"/>
              <a:defRPr/>
            </a:lvl9pPr>
          </a:lstStyle>
          <a:p>
            <a:endParaRPr/>
          </a:p>
        </p:txBody>
      </p:sp>
      <p:sp>
        <p:nvSpPr>
          <p:cNvPr id="69" name="Google Shape;69;p15"/>
          <p:cNvSpPr txBox="1">
            <a:spLocks noGrp="1"/>
          </p:cNvSpPr>
          <p:nvPr>
            <p:ph type="dt" idx="10"/>
          </p:nvPr>
        </p:nvSpPr>
        <p:spPr>
          <a:xfrm>
            <a:off x="1042988" y="4840040"/>
            <a:ext cx="903429"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0" name="Google Shape;70;p15"/>
          <p:cNvSpPr txBox="1">
            <a:spLocks noGrp="1"/>
          </p:cNvSpPr>
          <p:nvPr>
            <p:ph type="ftr" idx="11"/>
          </p:nvPr>
        </p:nvSpPr>
        <p:spPr>
          <a:xfrm>
            <a:off x="2170173" y="4840040"/>
            <a:ext cx="4710623"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1" name="Google Shape;71;p15"/>
          <p:cNvSpPr txBox="1">
            <a:spLocks noGrp="1"/>
          </p:cNvSpPr>
          <p:nvPr>
            <p:ph type="sldNum" idx="12"/>
          </p:nvPr>
        </p:nvSpPr>
        <p:spPr>
          <a:xfrm>
            <a:off x="7104552" y="4840040"/>
            <a:ext cx="1197219" cy="30346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dk2"/>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573769" y="976020"/>
            <a:ext cx="7209728" cy="2139553"/>
          </a:xfrm>
          <a:prstGeom prst="rect">
            <a:avLst/>
          </a:prstGeom>
          <a:noFill/>
          <a:ln>
            <a:noFill/>
          </a:ln>
        </p:spPr>
        <p:txBody>
          <a:bodyPr spcFirstLastPara="1" wrap="square" lIns="68575" tIns="34275" rIns="68575" bIns="34275" anchor="b" anchorCtr="0">
            <a:normAutofit/>
          </a:bodyPr>
          <a:lstStyle>
            <a:lvl1pPr lvl="0" algn="r">
              <a:lnSpc>
                <a:spcPct val="89000"/>
              </a:lnSpc>
              <a:spcBef>
                <a:spcPts val="0"/>
              </a:spcBef>
              <a:spcAft>
                <a:spcPts val="0"/>
              </a:spcAft>
              <a:buClr>
                <a:schemeClr val="lt2"/>
              </a:buClr>
              <a:buSzPts val="5400"/>
              <a:buFont typeface="Libre Franklin"/>
              <a:buNone/>
              <a:defRPr sz="5400" cap="none">
                <a:solidFill>
                  <a:schemeClr val="l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4" name="Google Shape;74;p16"/>
          <p:cNvSpPr txBox="1">
            <a:spLocks noGrp="1"/>
          </p:cNvSpPr>
          <p:nvPr>
            <p:ph type="body" idx="1"/>
          </p:nvPr>
        </p:nvSpPr>
        <p:spPr>
          <a:xfrm>
            <a:off x="573769" y="3162246"/>
            <a:ext cx="7209728" cy="857493"/>
          </a:xfrm>
          <a:prstGeom prst="rect">
            <a:avLst/>
          </a:prstGeom>
          <a:noFill/>
          <a:ln>
            <a:noFill/>
          </a:ln>
        </p:spPr>
        <p:txBody>
          <a:bodyPr spcFirstLastPara="1" wrap="square" lIns="68575" tIns="34275" rIns="68575" bIns="34275" anchor="t" anchorCtr="0">
            <a:normAutofit/>
          </a:bodyPr>
          <a:lstStyle>
            <a:lvl1pPr marL="457200" lvl="0" indent="-228600" algn="r">
              <a:lnSpc>
                <a:spcPct val="112000"/>
              </a:lnSpc>
              <a:spcBef>
                <a:spcPts val="0"/>
              </a:spcBef>
              <a:spcAft>
                <a:spcPts val="0"/>
              </a:spcAft>
              <a:buClr>
                <a:schemeClr val="lt2"/>
              </a:buClr>
              <a:buSzPts val="1800"/>
              <a:buNone/>
              <a:defRPr sz="1800">
                <a:solidFill>
                  <a:schemeClr val="lt2"/>
                </a:solidFill>
              </a:defRPr>
            </a:lvl1pPr>
            <a:lvl2pPr marL="914400" lvl="1" indent="-228600" algn="l">
              <a:lnSpc>
                <a:spcPct val="94000"/>
              </a:lnSpc>
              <a:spcBef>
                <a:spcPts val="400"/>
              </a:spcBef>
              <a:spcAft>
                <a:spcPts val="0"/>
              </a:spcAft>
              <a:buClr>
                <a:schemeClr val="lt1"/>
              </a:buClr>
              <a:buSzPts val="1500"/>
              <a:buNone/>
              <a:defRPr sz="1500">
                <a:solidFill>
                  <a:schemeClr val="lt1"/>
                </a:solidFill>
              </a:defRPr>
            </a:lvl2pPr>
            <a:lvl3pPr marL="1371600" lvl="2" indent="-228600" algn="l">
              <a:lnSpc>
                <a:spcPct val="94000"/>
              </a:lnSpc>
              <a:spcBef>
                <a:spcPts val="400"/>
              </a:spcBef>
              <a:spcAft>
                <a:spcPts val="0"/>
              </a:spcAft>
              <a:buClr>
                <a:schemeClr val="lt1"/>
              </a:buClr>
              <a:buSzPts val="1400"/>
              <a:buNone/>
              <a:defRPr sz="1400">
                <a:solidFill>
                  <a:schemeClr val="lt1"/>
                </a:solidFill>
              </a:defRPr>
            </a:lvl3pPr>
            <a:lvl4pPr marL="1828800" lvl="3" indent="-228600" algn="l">
              <a:lnSpc>
                <a:spcPct val="94000"/>
              </a:lnSpc>
              <a:spcBef>
                <a:spcPts val="400"/>
              </a:spcBef>
              <a:spcAft>
                <a:spcPts val="0"/>
              </a:spcAft>
              <a:buClr>
                <a:schemeClr val="lt1"/>
              </a:buClr>
              <a:buSzPts val="1200"/>
              <a:buNone/>
              <a:defRPr sz="1200">
                <a:solidFill>
                  <a:schemeClr val="lt1"/>
                </a:solidFill>
              </a:defRPr>
            </a:lvl4pPr>
            <a:lvl5pPr marL="2286000" lvl="4" indent="-228600" algn="l">
              <a:lnSpc>
                <a:spcPct val="94000"/>
              </a:lnSpc>
              <a:spcBef>
                <a:spcPts val="400"/>
              </a:spcBef>
              <a:spcAft>
                <a:spcPts val="0"/>
              </a:spcAft>
              <a:buClr>
                <a:schemeClr val="lt1"/>
              </a:buClr>
              <a:buSzPts val="1200"/>
              <a:buNone/>
              <a:defRPr sz="1200">
                <a:solidFill>
                  <a:schemeClr val="lt1"/>
                </a:solidFill>
              </a:defRPr>
            </a:lvl5pPr>
            <a:lvl6pPr marL="2743200" lvl="5" indent="-228600" algn="l">
              <a:lnSpc>
                <a:spcPct val="94000"/>
              </a:lnSpc>
              <a:spcBef>
                <a:spcPts val="400"/>
              </a:spcBef>
              <a:spcAft>
                <a:spcPts val="0"/>
              </a:spcAft>
              <a:buClr>
                <a:schemeClr val="lt1"/>
              </a:buClr>
              <a:buSzPts val="1200"/>
              <a:buNone/>
              <a:defRPr sz="1200">
                <a:solidFill>
                  <a:schemeClr val="lt1"/>
                </a:solidFill>
              </a:defRPr>
            </a:lvl6pPr>
            <a:lvl7pPr marL="3200400" lvl="6" indent="-228600" algn="l">
              <a:lnSpc>
                <a:spcPct val="94000"/>
              </a:lnSpc>
              <a:spcBef>
                <a:spcPts val="400"/>
              </a:spcBef>
              <a:spcAft>
                <a:spcPts val="0"/>
              </a:spcAft>
              <a:buClr>
                <a:schemeClr val="lt1"/>
              </a:buClr>
              <a:buSzPts val="1200"/>
              <a:buNone/>
              <a:defRPr sz="1200">
                <a:solidFill>
                  <a:schemeClr val="lt1"/>
                </a:solidFill>
              </a:defRPr>
            </a:lvl7pPr>
            <a:lvl8pPr marL="3657600" lvl="7" indent="-228600" algn="l">
              <a:lnSpc>
                <a:spcPct val="94000"/>
              </a:lnSpc>
              <a:spcBef>
                <a:spcPts val="400"/>
              </a:spcBef>
              <a:spcAft>
                <a:spcPts val="0"/>
              </a:spcAft>
              <a:buClr>
                <a:schemeClr val="lt1"/>
              </a:buClr>
              <a:buSzPts val="1200"/>
              <a:buNone/>
              <a:defRPr sz="1200">
                <a:solidFill>
                  <a:schemeClr val="lt1"/>
                </a:solidFill>
              </a:defRPr>
            </a:lvl8pPr>
            <a:lvl9pPr marL="4114800" lvl="8" indent="-228600" algn="l">
              <a:lnSpc>
                <a:spcPct val="94000"/>
              </a:lnSpc>
              <a:spcBef>
                <a:spcPts val="400"/>
              </a:spcBef>
              <a:spcAft>
                <a:spcPts val="200"/>
              </a:spcAft>
              <a:buClr>
                <a:schemeClr val="lt1"/>
              </a:buClr>
              <a:buSzPts val="1200"/>
              <a:buNone/>
              <a:defRPr sz="1200">
                <a:solidFill>
                  <a:schemeClr val="lt1"/>
                </a:solidFill>
              </a:defRPr>
            </a:lvl9pPr>
          </a:lstStyle>
          <a:p>
            <a:endParaRPr/>
          </a:p>
        </p:txBody>
      </p:sp>
      <p:sp>
        <p:nvSpPr>
          <p:cNvPr id="75" name="Google Shape;75;p16"/>
          <p:cNvSpPr txBox="1">
            <a:spLocks noGrp="1"/>
          </p:cNvSpPr>
          <p:nvPr>
            <p:ph type="dt" idx="10"/>
          </p:nvPr>
        </p:nvSpPr>
        <p:spPr>
          <a:xfrm>
            <a:off x="554181" y="4840040"/>
            <a:ext cx="1216807"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solidFill>
                  <a:schemeClr val="lt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6" name="Google Shape;76;p16"/>
          <p:cNvSpPr txBox="1">
            <a:spLocks noGrp="1"/>
          </p:cNvSpPr>
          <p:nvPr>
            <p:ph type="ftr" idx="11"/>
          </p:nvPr>
        </p:nvSpPr>
        <p:spPr>
          <a:xfrm>
            <a:off x="1938234" y="4840040"/>
            <a:ext cx="5267533" cy="30346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solidFill>
                  <a:schemeClr val="lt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7" name="Google Shape;77;p16"/>
          <p:cNvSpPr txBox="1">
            <a:spLocks noGrp="1"/>
          </p:cNvSpPr>
          <p:nvPr>
            <p:ph type="sldNum" idx="12"/>
          </p:nvPr>
        </p:nvSpPr>
        <p:spPr>
          <a:xfrm>
            <a:off x="7373012" y="4840040"/>
            <a:ext cx="1197219" cy="30346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0" i="0" u="none" strike="noStrike" cap="none">
                <a:solidFill>
                  <a:schemeClr val="lt2"/>
                </a:solidFill>
                <a:latin typeface="Libre Franklin"/>
                <a:ea typeface="Libre Franklin"/>
                <a:cs typeface="Libre Franklin"/>
                <a:sym typeface="Libre Franklin"/>
              </a:defRPr>
            </a:lvl1pPr>
            <a:lvl2pPr marL="0" lvl="1" indent="0" algn="r">
              <a:spcBef>
                <a:spcPts val="0"/>
              </a:spcBef>
              <a:buNone/>
              <a:defRPr sz="900" b="0" i="0" u="none" strike="noStrike" cap="none">
                <a:solidFill>
                  <a:schemeClr val="lt2"/>
                </a:solidFill>
                <a:latin typeface="Libre Franklin"/>
                <a:ea typeface="Libre Franklin"/>
                <a:cs typeface="Libre Franklin"/>
                <a:sym typeface="Libre Franklin"/>
              </a:defRPr>
            </a:lvl2pPr>
            <a:lvl3pPr marL="0" lvl="2" indent="0" algn="r">
              <a:spcBef>
                <a:spcPts val="0"/>
              </a:spcBef>
              <a:buNone/>
              <a:defRPr sz="900" b="0" i="0" u="none" strike="noStrike" cap="none">
                <a:solidFill>
                  <a:schemeClr val="lt2"/>
                </a:solidFill>
                <a:latin typeface="Libre Franklin"/>
                <a:ea typeface="Libre Franklin"/>
                <a:cs typeface="Libre Franklin"/>
                <a:sym typeface="Libre Franklin"/>
              </a:defRPr>
            </a:lvl3pPr>
            <a:lvl4pPr marL="0" lvl="3" indent="0" algn="r">
              <a:spcBef>
                <a:spcPts val="0"/>
              </a:spcBef>
              <a:buNone/>
              <a:defRPr sz="900" b="0" i="0" u="none" strike="noStrike" cap="none">
                <a:solidFill>
                  <a:schemeClr val="lt2"/>
                </a:solidFill>
                <a:latin typeface="Libre Franklin"/>
                <a:ea typeface="Libre Franklin"/>
                <a:cs typeface="Libre Franklin"/>
                <a:sym typeface="Libre Franklin"/>
              </a:defRPr>
            </a:lvl4pPr>
            <a:lvl5pPr marL="0" lvl="4" indent="0" algn="r">
              <a:spcBef>
                <a:spcPts val="0"/>
              </a:spcBef>
              <a:buNone/>
              <a:defRPr sz="900" b="0" i="0" u="none" strike="noStrike" cap="none">
                <a:solidFill>
                  <a:schemeClr val="lt2"/>
                </a:solidFill>
                <a:latin typeface="Libre Franklin"/>
                <a:ea typeface="Libre Franklin"/>
                <a:cs typeface="Libre Franklin"/>
                <a:sym typeface="Libre Franklin"/>
              </a:defRPr>
            </a:lvl5pPr>
            <a:lvl6pPr marL="0" lvl="5" indent="0" algn="r">
              <a:spcBef>
                <a:spcPts val="0"/>
              </a:spcBef>
              <a:buNone/>
              <a:defRPr sz="900" b="0" i="0" u="none" strike="noStrike" cap="none">
                <a:solidFill>
                  <a:schemeClr val="lt2"/>
                </a:solidFill>
                <a:latin typeface="Libre Franklin"/>
                <a:ea typeface="Libre Franklin"/>
                <a:cs typeface="Libre Franklin"/>
                <a:sym typeface="Libre Franklin"/>
              </a:defRPr>
            </a:lvl6pPr>
            <a:lvl7pPr marL="0" lvl="6" indent="0" algn="r">
              <a:spcBef>
                <a:spcPts val="0"/>
              </a:spcBef>
              <a:buNone/>
              <a:defRPr sz="900" b="0" i="0" u="none" strike="noStrike" cap="none">
                <a:solidFill>
                  <a:schemeClr val="lt2"/>
                </a:solidFill>
                <a:latin typeface="Libre Franklin"/>
                <a:ea typeface="Libre Franklin"/>
                <a:cs typeface="Libre Franklin"/>
                <a:sym typeface="Libre Franklin"/>
              </a:defRPr>
            </a:lvl7pPr>
            <a:lvl8pPr marL="0" lvl="7" indent="0" algn="r">
              <a:spcBef>
                <a:spcPts val="0"/>
              </a:spcBef>
              <a:buNone/>
              <a:defRPr sz="900" b="0" i="0" u="none" strike="noStrike" cap="none">
                <a:solidFill>
                  <a:schemeClr val="lt2"/>
                </a:solidFill>
                <a:latin typeface="Libre Franklin"/>
                <a:ea typeface="Libre Franklin"/>
                <a:cs typeface="Libre Franklin"/>
                <a:sym typeface="Libre Franklin"/>
              </a:defRPr>
            </a:lvl8pPr>
            <a:lvl9pPr marL="0" lvl="8" indent="0" algn="r">
              <a:spcBef>
                <a:spcPts val="0"/>
              </a:spcBef>
              <a:buNone/>
              <a:defRPr sz="900" b="0" i="0" u="none" strike="noStrike" cap="none">
                <a:solidFill>
                  <a:schemeClr val="lt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
              <a:t>‹#›</a:t>
            </a:fld>
            <a:endParaRPr/>
          </a:p>
        </p:txBody>
      </p:sp>
      <p:sp>
        <p:nvSpPr>
          <p:cNvPr id="78" name="Google Shape;78;p16" title="Crop Mark"/>
          <p:cNvSpPr/>
          <p:nvPr/>
        </p:nvSpPr>
        <p:spPr>
          <a:xfrm>
            <a:off x="6113972" y="1264239"/>
            <a:ext cx="2456260" cy="3306366"/>
          </a:xfrm>
          <a:custGeom>
            <a:avLst/>
            <a:gdLst/>
            <a:ahLst/>
            <a:cxnLst/>
            <a:rect l="l" t="t" r="r" b="b"/>
            <a:pathLst>
              <a:path w="4125" h="5554" extrusionOk="0">
                <a:moveTo>
                  <a:pt x="3614" y="0"/>
                </a:moveTo>
                <a:lnTo>
                  <a:pt x="4125" y="0"/>
                </a:lnTo>
                <a:lnTo>
                  <a:pt x="4125" y="5554"/>
                </a:lnTo>
                <a:lnTo>
                  <a:pt x="0" y="5554"/>
                </a:lnTo>
                <a:lnTo>
                  <a:pt x="0" y="5074"/>
                </a:lnTo>
                <a:lnTo>
                  <a:pt x="3614" y="5074"/>
                </a:lnTo>
                <a:lnTo>
                  <a:pt x="3614" y="0"/>
                </a:lnTo>
                <a:close/>
              </a:path>
            </a:pathLst>
          </a:custGeom>
          <a:solidFill>
            <a:schemeClr val="lt2"/>
          </a:solid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1028700" y="514350"/>
            <a:ext cx="7200900" cy="1114425"/>
          </a:xfrm>
          <a:prstGeom prst="rect">
            <a:avLst/>
          </a:prstGeom>
          <a:noFill/>
          <a:ln>
            <a:noFill/>
          </a:ln>
        </p:spPr>
        <p:txBody>
          <a:bodyPr spcFirstLastPara="1" wrap="square" lIns="68575" tIns="34275" rIns="68575" bIns="34275" anchor="t" anchorCtr="0">
            <a:normAutofit/>
          </a:bodyPr>
          <a:lstStyle>
            <a:lvl1pPr lvl="0" algn="l">
              <a:lnSpc>
                <a:spcPct val="89000"/>
              </a:lnSpc>
              <a:spcBef>
                <a:spcPts val="0"/>
              </a:spcBef>
              <a:spcAft>
                <a:spcPts val="0"/>
              </a:spcAft>
              <a:buClr>
                <a:schemeClr val="dk2"/>
              </a:buClr>
              <a:buSzPts val="3300"/>
              <a:buFont typeface="Libre Franklin"/>
              <a:buNone/>
              <a:defRPr>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8" name="Google Shape;88;p18"/>
          <p:cNvSpPr txBox="1">
            <a:spLocks noGrp="1"/>
          </p:cNvSpPr>
          <p:nvPr>
            <p:ph type="body" idx="1"/>
          </p:nvPr>
        </p:nvSpPr>
        <p:spPr>
          <a:xfrm>
            <a:off x="1028700" y="1755648"/>
            <a:ext cx="3332988" cy="617934"/>
          </a:xfrm>
          <a:prstGeom prst="rect">
            <a:avLst/>
          </a:prstGeom>
          <a:noFill/>
          <a:ln>
            <a:noFill/>
          </a:ln>
        </p:spPr>
        <p:txBody>
          <a:bodyPr spcFirstLastPara="1" wrap="square" lIns="68575" tIns="34275" rIns="68575" bIns="34275" anchor="b" anchorCtr="0">
            <a:noAutofit/>
          </a:bodyPr>
          <a:lstStyle>
            <a:lvl1pPr marL="457200" lvl="0" indent="-228600" algn="l">
              <a:lnSpc>
                <a:spcPct val="84000"/>
              </a:lnSpc>
              <a:spcBef>
                <a:spcPts val="0"/>
              </a:spcBef>
              <a:spcAft>
                <a:spcPts val="0"/>
              </a:spcAft>
              <a:buClr>
                <a:schemeClr val="dk2"/>
              </a:buClr>
              <a:buSzPts val="2300"/>
              <a:buNone/>
              <a:defRPr sz="2300" b="0">
                <a:solidFill>
                  <a:schemeClr val="dk2"/>
                </a:solidFill>
              </a:defRPr>
            </a:lvl1pPr>
            <a:lvl2pPr marL="914400" lvl="1" indent="-228600" algn="l">
              <a:lnSpc>
                <a:spcPct val="94000"/>
              </a:lnSpc>
              <a:spcBef>
                <a:spcPts val="400"/>
              </a:spcBef>
              <a:spcAft>
                <a:spcPts val="0"/>
              </a:spcAft>
              <a:buClr>
                <a:schemeClr val="dk2"/>
              </a:buClr>
              <a:buSzPts val="1500"/>
              <a:buNone/>
              <a:defRPr sz="1500" b="1"/>
            </a:lvl2pPr>
            <a:lvl3pPr marL="1371600" lvl="2" indent="-228600" algn="l">
              <a:lnSpc>
                <a:spcPct val="94000"/>
              </a:lnSpc>
              <a:spcBef>
                <a:spcPts val="400"/>
              </a:spcBef>
              <a:spcAft>
                <a:spcPts val="0"/>
              </a:spcAft>
              <a:buClr>
                <a:schemeClr val="dk2"/>
              </a:buClr>
              <a:buSzPts val="1400"/>
              <a:buNone/>
              <a:defRPr sz="1400" b="1"/>
            </a:lvl3pPr>
            <a:lvl4pPr marL="1828800" lvl="3" indent="-228600" algn="l">
              <a:lnSpc>
                <a:spcPct val="94000"/>
              </a:lnSpc>
              <a:spcBef>
                <a:spcPts val="400"/>
              </a:spcBef>
              <a:spcAft>
                <a:spcPts val="0"/>
              </a:spcAft>
              <a:buClr>
                <a:schemeClr val="dk2"/>
              </a:buClr>
              <a:buSzPts val="1200"/>
              <a:buNone/>
              <a:defRPr sz="1200" b="1"/>
            </a:lvl4pPr>
            <a:lvl5pPr marL="2286000" lvl="4" indent="-228600" algn="l">
              <a:lnSpc>
                <a:spcPct val="94000"/>
              </a:lnSpc>
              <a:spcBef>
                <a:spcPts val="400"/>
              </a:spcBef>
              <a:spcAft>
                <a:spcPts val="0"/>
              </a:spcAft>
              <a:buClr>
                <a:schemeClr val="dk2"/>
              </a:buClr>
              <a:buSzPts val="1200"/>
              <a:buNone/>
              <a:defRPr sz="1200" b="1"/>
            </a:lvl5pPr>
            <a:lvl6pPr marL="2743200" lvl="5" indent="-228600" algn="l">
              <a:lnSpc>
                <a:spcPct val="94000"/>
              </a:lnSpc>
              <a:spcBef>
                <a:spcPts val="400"/>
              </a:spcBef>
              <a:spcAft>
                <a:spcPts val="0"/>
              </a:spcAft>
              <a:buClr>
                <a:schemeClr val="dk2"/>
              </a:buClr>
              <a:buSzPts val="1200"/>
              <a:buNone/>
              <a:defRPr sz="1200" b="1"/>
            </a:lvl6pPr>
            <a:lvl7pPr marL="3200400" lvl="6" indent="-228600" algn="l">
              <a:lnSpc>
                <a:spcPct val="94000"/>
              </a:lnSpc>
              <a:spcBef>
                <a:spcPts val="400"/>
              </a:spcBef>
              <a:spcAft>
                <a:spcPts val="0"/>
              </a:spcAft>
              <a:buClr>
                <a:schemeClr val="dk2"/>
              </a:buClr>
              <a:buSzPts val="1200"/>
              <a:buNone/>
              <a:defRPr sz="1200" b="1"/>
            </a:lvl7pPr>
            <a:lvl8pPr marL="3657600" lvl="7" indent="-228600" algn="l">
              <a:lnSpc>
                <a:spcPct val="94000"/>
              </a:lnSpc>
              <a:spcBef>
                <a:spcPts val="400"/>
              </a:spcBef>
              <a:spcAft>
                <a:spcPts val="0"/>
              </a:spcAft>
              <a:buClr>
                <a:schemeClr val="dk2"/>
              </a:buClr>
              <a:buSzPts val="1200"/>
              <a:buNone/>
              <a:defRPr sz="1200" b="1"/>
            </a:lvl8pPr>
            <a:lvl9pPr marL="4114800" lvl="8" indent="-228600" algn="l">
              <a:lnSpc>
                <a:spcPct val="94000"/>
              </a:lnSpc>
              <a:spcBef>
                <a:spcPts val="400"/>
              </a:spcBef>
              <a:spcAft>
                <a:spcPts val="200"/>
              </a:spcAft>
              <a:buClr>
                <a:schemeClr val="dk2"/>
              </a:buClr>
              <a:buSzPts val="1200"/>
              <a:buNone/>
              <a:defRPr sz="1200" b="1"/>
            </a:lvl9pPr>
          </a:lstStyle>
          <a:p>
            <a:endParaRPr/>
          </a:p>
        </p:txBody>
      </p:sp>
      <p:sp>
        <p:nvSpPr>
          <p:cNvPr id="89" name="Google Shape;89;p18"/>
          <p:cNvSpPr txBox="1">
            <a:spLocks noGrp="1"/>
          </p:cNvSpPr>
          <p:nvPr>
            <p:ph type="body" idx="2"/>
          </p:nvPr>
        </p:nvSpPr>
        <p:spPr>
          <a:xfrm>
            <a:off x="1028700" y="2478905"/>
            <a:ext cx="3332988" cy="1921645"/>
          </a:xfrm>
          <a:prstGeom prst="rect">
            <a:avLst/>
          </a:prstGeom>
          <a:noFill/>
          <a:ln>
            <a:noFill/>
          </a:ln>
        </p:spPr>
        <p:txBody>
          <a:bodyPr spcFirstLastPara="1" wrap="square" lIns="68575" tIns="34275" rIns="68575" bIns="34275" anchor="t" anchorCtr="0">
            <a:normAutofit/>
          </a:bodyPr>
          <a:lstStyle>
            <a:lvl1pPr marL="457200" lvl="0" indent="-323850" algn="l">
              <a:lnSpc>
                <a:spcPct val="94000"/>
              </a:lnSpc>
              <a:spcBef>
                <a:spcPts val="800"/>
              </a:spcBef>
              <a:spcAft>
                <a:spcPts val="0"/>
              </a:spcAft>
              <a:buClr>
                <a:schemeClr val="dk2"/>
              </a:buClr>
              <a:buSzPts val="1500"/>
              <a:buChar char="■"/>
              <a:defRPr>
                <a:solidFill>
                  <a:schemeClr val="dk2"/>
                </a:solidFill>
              </a:defRPr>
            </a:lvl1pPr>
            <a:lvl2pPr marL="914400" lvl="1" indent="-323850" algn="l">
              <a:lnSpc>
                <a:spcPct val="94000"/>
              </a:lnSpc>
              <a:spcBef>
                <a:spcPts val="400"/>
              </a:spcBef>
              <a:spcAft>
                <a:spcPts val="0"/>
              </a:spcAft>
              <a:buClr>
                <a:schemeClr val="dk2"/>
              </a:buClr>
              <a:buSzPts val="1500"/>
              <a:buChar char="–"/>
              <a:defRPr>
                <a:solidFill>
                  <a:schemeClr val="dk2"/>
                </a:solidFill>
              </a:defRPr>
            </a:lvl2pPr>
            <a:lvl3pPr marL="1371600" lvl="2" indent="-317500" algn="l">
              <a:lnSpc>
                <a:spcPct val="94000"/>
              </a:lnSpc>
              <a:spcBef>
                <a:spcPts val="400"/>
              </a:spcBef>
              <a:spcAft>
                <a:spcPts val="0"/>
              </a:spcAft>
              <a:buClr>
                <a:schemeClr val="dk2"/>
              </a:buClr>
              <a:buSzPts val="1400"/>
              <a:buChar char="■"/>
              <a:defRPr>
                <a:solidFill>
                  <a:schemeClr val="dk2"/>
                </a:solidFill>
              </a:defRPr>
            </a:lvl3pPr>
            <a:lvl4pPr marL="1828800" lvl="3" indent="-317500" algn="l">
              <a:lnSpc>
                <a:spcPct val="94000"/>
              </a:lnSpc>
              <a:spcBef>
                <a:spcPts val="400"/>
              </a:spcBef>
              <a:spcAft>
                <a:spcPts val="0"/>
              </a:spcAft>
              <a:buClr>
                <a:schemeClr val="dk2"/>
              </a:buClr>
              <a:buSzPts val="1400"/>
              <a:buChar char="–"/>
              <a:defRPr>
                <a:solidFill>
                  <a:schemeClr val="dk2"/>
                </a:solidFill>
              </a:defRPr>
            </a:lvl4pPr>
            <a:lvl5pPr marL="2286000" lvl="4" indent="-304800" algn="l">
              <a:lnSpc>
                <a:spcPct val="94000"/>
              </a:lnSpc>
              <a:spcBef>
                <a:spcPts val="400"/>
              </a:spcBef>
              <a:spcAft>
                <a:spcPts val="0"/>
              </a:spcAft>
              <a:buClr>
                <a:schemeClr val="dk2"/>
              </a:buClr>
              <a:buSzPts val="1200"/>
              <a:buChar char="■"/>
              <a:defRPr>
                <a:solidFill>
                  <a:schemeClr val="dk2"/>
                </a:solidFill>
              </a:defRPr>
            </a:lvl5pPr>
            <a:lvl6pPr marL="2743200" lvl="5" indent="-317500" algn="l">
              <a:lnSpc>
                <a:spcPct val="94000"/>
              </a:lnSpc>
              <a:spcBef>
                <a:spcPts val="400"/>
              </a:spcBef>
              <a:spcAft>
                <a:spcPts val="0"/>
              </a:spcAft>
              <a:buClr>
                <a:schemeClr val="dk2"/>
              </a:buClr>
              <a:buSzPts val="1400"/>
              <a:buChar char="–"/>
              <a:defRPr/>
            </a:lvl6pPr>
            <a:lvl7pPr marL="3200400" lvl="6" indent="-317500" algn="l">
              <a:lnSpc>
                <a:spcPct val="94000"/>
              </a:lnSpc>
              <a:spcBef>
                <a:spcPts val="400"/>
              </a:spcBef>
              <a:spcAft>
                <a:spcPts val="0"/>
              </a:spcAft>
              <a:buClr>
                <a:schemeClr val="dk2"/>
              </a:buClr>
              <a:buSzPts val="1400"/>
              <a:buChar char="■"/>
              <a:defRPr/>
            </a:lvl7pPr>
            <a:lvl8pPr marL="3657600" lvl="7" indent="-317500" algn="l">
              <a:lnSpc>
                <a:spcPct val="94000"/>
              </a:lnSpc>
              <a:spcBef>
                <a:spcPts val="400"/>
              </a:spcBef>
              <a:spcAft>
                <a:spcPts val="0"/>
              </a:spcAft>
              <a:buClr>
                <a:schemeClr val="dk2"/>
              </a:buClr>
              <a:buSzPts val="1400"/>
              <a:buChar char="–"/>
              <a:defRPr/>
            </a:lvl8pPr>
            <a:lvl9pPr marL="4114800" lvl="8" indent="-317500" algn="l">
              <a:lnSpc>
                <a:spcPct val="94000"/>
              </a:lnSpc>
              <a:spcBef>
                <a:spcPts val="400"/>
              </a:spcBef>
              <a:spcAft>
                <a:spcPts val="200"/>
              </a:spcAft>
              <a:buClr>
                <a:schemeClr val="dk2"/>
              </a:buClr>
              <a:buSzPts val="1400"/>
              <a:buChar char="■"/>
              <a:defRPr/>
            </a:lvl9pPr>
          </a:lstStyle>
          <a:p>
            <a:endParaRPr/>
          </a:p>
        </p:txBody>
      </p:sp>
      <p:sp>
        <p:nvSpPr>
          <p:cNvPr id="90" name="Google Shape;90;p18"/>
          <p:cNvSpPr txBox="1">
            <a:spLocks noGrp="1"/>
          </p:cNvSpPr>
          <p:nvPr>
            <p:ph type="body" idx="3"/>
          </p:nvPr>
        </p:nvSpPr>
        <p:spPr>
          <a:xfrm>
            <a:off x="4893761" y="1755648"/>
            <a:ext cx="3332988" cy="617934"/>
          </a:xfrm>
          <a:prstGeom prst="rect">
            <a:avLst/>
          </a:prstGeom>
          <a:noFill/>
          <a:ln>
            <a:noFill/>
          </a:ln>
        </p:spPr>
        <p:txBody>
          <a:bodyPr spcFirstLastPara="1" wrap="square" lIns="68575" tIns="34275" rIns="68575" bIns="34275" anchor="b" anchorCtr="0">
            <a:noAutofit/>
          </a:bodyPr>
          <a:lstStyle>
            <a:lvl1pPr marL="457200" lvl="0" indent="-228600" algn="l">
              <a:lnSpc>
                <a:spcPct val="84000"/>
              </a:lnSpc>
              <a:spcBef>
                <a:spcPts val="0"/>
              </a:spcBef>
              <a:spcAft>
                <a:spcPts val="0"/>
              </a:spcAft>
              <a:buClr>
                <a:schemeClr val="dk2"/>
              </a:buClr>
              <a:buSzPts val="2300"/>
              <a:buNone/>
              <a:defRPr sz="2300" b="0">
                <a:solidFill>
                  <a:schemeClr val="dk2"/>
                </a:solidFill>
              </a:defRPr>
            </a:lvl1pPr>
            <a:lvl2pPr marL="914400" lvl="1" indent="-228600" algn="l">
              <a:lnSpc>
                <a:spcPct val="94000"/>
              </a:lnSpc>
              <a:spcBef>
                <a:spcPts val="400"/>
              </a:spcBef>
              <a:spcAft>
                <a:spcPts val="0"/>
              </a:spcAft>
              <a:buClr>
                <a:schemeClr val="dk2"/>
              </a:buClr>
              <a:buSzPts val="1500"/>
              <a:buNone/>
              <a:defRPr sz="1500" b="1"/>
            </a:lvl2pPr>
            <a:lvl3pPr marL="1371600" lvl="2" indent="-228600" algn="l">
              <a:lnSpc>
                <a:spcPct val="94000"/>
              </a:lnSpc>
              <a:spcBef>
                <a:spcPts val="400"/>
              </a:spcBef>
              <a:spcAft>
                <a:spcPts val="0"/>
              </a:spcAft>
              <a:buClr>
                <a:schemeClr val="dk2"/>
              </a:buClr>
              <a:buSzPts val="1400"/>
              <a:buNone/>
              <a:defRPr sz="1400" b="1"/>
            </a:lvl3pPr>
            <a:lvl4pPr marL="1828800" lvl="3" indent="-228600" algn="l">
              <a:lnSpc>
                <a:spcPct val="94000"/>
              </a:lnSpc>
              <a:spcBef>
                <a:spcPts val="400"/>
              </a:spcBef>
              <a:spcAft>
                <a:spcPts val="0"/>
              </a:spcAft>
              <a:buClr>
                <a:schemeClr val="dk2"/>
              </a:buClr>
              <a:buSzPts val="1200"/>
              <a:buNone/>
              <a:defRPr sz="1200" b="1"/>
            </a:lvl4pPr>
            <a:lvl5pPr marL="2286000" lvl="4" indent="-228600" algn="l">
              <a:lnSpc>
                <a:spcPct val="94000"/>
              </a:lnSpc>
              <a:spcBef>
                <a:spcPts val="400"/>
              </a:spcBef>
              <a:spcAft>
                <a:spcPts val="0"/>
              </a:spcAft>
              <a:buClr>
                <a:schemeClr val="dk2"/>
              </a:buClr>
              <a:buSzPts val="1200"/>
              <a:buNone/>
              <a:defRPr sz="1200" b="1"/>
            </a:lvl5pPr>
            <a:lvl6pPr marL="2743200" lvl="5" indent="-228600" algn="l">
              <a:lnSpc>
                <a:spcPct val="94000"/>
              </a:lnSpc>
              <a:spcBef>
                <a:spcPts val="400"/>
              </a:spcBef>
              <a:spcAft>
                <a:spcPts val="0"/>
              </a:spcAft>
              <a:buClr>
                <a:schemeClr val="dk2"/>
              </a:buClr>
              <a:buSzPts val="1200"/>
              <a:buNone/>
              <a:defRPr sz="1200" b="1"/>
            </a:lvl6pPr>
            <a:lvl7pPr marL="3200400" lvl="6" indent="-228600" algn="l">
              <a:lnSpc>
                <a:spcPct val="94000"/>
              </a:lnSpc>
              <a:spcBef>
                <a:spcPts val="400"/>
              </a:spcBef>
              <a:spcAft>
                <a:spcPts val="0"/>
              </a:spcAft>
              <a:buClr>
                <a:schemeClr val="dk2"/>
              </a:buClr>
              <a:buSzPts val="1200"/>
              <a:buNone/>
              <a:defRPr sz="1200" b="1"/>
            </a:lvl7pPr>
            <a:lvl8pPr marL="3657600" lvl="7" indent="-228600" algn="l">
              <a:lnSpc>
                <a:spcPct val="94000"/>
              </a:lnSpc>
              <a:spcBef>
                <a:spcPts val="400"/>
              </a:spcBef>
              <a:spcAft>
                <a:spcPts val="0"/>
              </a:spcAft>
              <a:buClr>
                <a:schemeClr val="dk2"/>
              </a:buClr>
              <a:buSzPts val="1200"/>
              <a:buNone/>
              <a:defRPr sz="1200" b="1"/>
            </a:lvl8pPr>
            <a:lvl9pPr marL="4114800" lvl="8" indent="-228600" algn="l">
              <a:lnSpc>
                <a:spcPct val="94000"/>
              </a:lnSpc>
              <a:spcBef>
                <a:spcPts val="400"/>
              </a:spcBef>
              <a:spcAft>
                <a:spcPts val="200"/>
              </a:spcAft>
              <a:buClr>
                <a:schemeClr val="dk2"/>
              </a:buClr>
              <a:buSzPts val="1200"/>
              <a:buNone/>
              <a:defRPr sz="1200" b="1"/>
            </a:lvl9pPr>
          </a:lstStyle>
          <a:p>
            <a:endParaRPr/>
          </a:p>
        </p:txBody>
      </p:sp>
      <p:sp>
        <p:nvSpPr>
          <p:cNvPr id="91" name="Google Shape;91;p18"/>
          <p:cNvSpPr txBox="1">
            <a:spLocks noGrp="1"/>
          </p:cNvSpPr>
          <p:nvPr>
            <p:ph type="body" idx="4"/>
          </p:nvPr>
        </p:nvSpPr>
        <p:spPr>
          <a:xfrm>
            <a:off x="4893761" y="2478905"/>
            <a:ext cx="3332988" cy="1921645"/>
          </a:xfrm>
          <a:prstGeom prst="rect">
            <a:avLst/>
          </a:prstGeom>
          <a:noFill/>
          <a:ln>
            <a:noFill/>
          </a:ln>
        </p:spPr>
        <p:txBody>
          <a:bodyPr spcFirstLastPara="1" wrap="square" lIns="68575" tIns="34275" rIns="68575" bIns="34275" anchor="t" anchorCtr="0">
            <a:normAutofit/>
          </a:bodyPr>
          <a:lstStyle>
            <a:lvl1pPr marL="457200" lvl="0" indent="-323850" algn="l">
              <a:lnSpc>
                <a:spcPct val="94000"/>
              </a:lnSpc>
              <a:spcBef>
                <a:spcPts val="800"/>
              </a:spcBef>
              <a:spcAft>
                <a:spcPts val="0"/>
              </a:spcAft>
              <a:buClr>
                <a:schemeClr val="dk2"/>
              </a:buClr>
              <a:buSzPts val="1500"/>
              <a:buChar char="■"/>
              <a:defRPr>
                <a:solidFill>
                  <a:schemeClr val="dk2"/>
                </a:solidFill>
              </a:defRPr>
            </a:lvl1pPr>
            <a:lvl2pPr marL="914400" lvl="1" indent="-323850" algn="l">
              <a:lnSpc>
                <a:spcPct val="94000"/>
              </a:lnSpc>
              <a:spcBef>
                <a:spcPts val="400"/>
              </a:spcBef>
              <a:spcAft>
                <a:spcPts val="0"/>
              </a:spcAft>
              <a:buClr>
                <a:schemeClr val="dk2"/>
              </a:buClr>
              <a:buSzPts val="1500"/>
              <a:buChar char="–"/>
              <a:defRPr>
                <a:solidFill>
                  <a:schemeClr val="dk2"/>
                </a:solidFill>
              </a:defRPr>
            </a:lvl2pPr>
            <a:lvl3pPr marL="1371600" lvl="2" indent="-317500" algn="l">
              <a:lnSpc>
                <a:spcPct val="94000"/>
              </a:lnSpc>
              <a:spcBef>
                <a:spcPts val="400"/>
              </a:spcBef>
              <a:spcAft>
                <a:spcPts val="0"/>
              </a:spcAft>
              <a:buClr>
                <a:schemeClr val="dk2"/>
              </a:buClr>
              <a:buSzPts val="1400"/>
              <a:buChar char="■"/>
              <a:defRPr>
                <a:solidFill>
                  <a:schemeClr val="dk2"/>
                </a:solidFill>
              </a:defRPr>
            </a:lvl3pPr>
            <a:lvl4pPr marL="1828800" lvl="3" indent="-317500" algn="l">
              <a:lnSpc>
                <a:spcPct val="94000"/>
              </a:lnSpc>
              <a:spcBef>
                <a:spcPts val="400"/>
              </a:spcBef>
              <a:spcAft>
                <a:spcPts val="0"/>
              </a:spcAft>
              <a:buClr>
                <a:schemeClr val="dk2"/>
              </a:buClr>
              <a:buSzPts val="1400"/>
              <a:buChar char="–"/>
              <a:defRPr>
                <a:solidFill>
                  <a:schemeClr val="dk2"/>
                </a:solidFill>
              </a:defRPr>
            </a:lvl4pPr>
            <a:lvl5pPr marL="2286000" lvl="4" indent="-304800" algn="l">
              <a:lnSpc>
                <a:spcPct val="94000"/>
              </a:lnSpc>
              <a:spcBef>
                <a:spcPts val="400"/>
              </a:spcBef>
              <a:spcAft>
                <a:spcPts val="0"/>
              </a:spcAft>
              <a:buClr>
                <a:schemeClr val="dk2"/>
              </a:buClr>
              <a:buSzPts val="1200"/>
              <a:buChar char="■"/>
              <a:defRPr>
                <a:solidFill>
                  <a:schemeClr val="dk2"/>
                </a:solidFill>
              </a:defRPr>
            </a:lvl5pPr>
            <a:lvl6pPr marL="2743200" lvl="5" indent="-317500" algn="l">
              <a:lnSpc>
                <a:spcPct val="94000"/>
              </a:lnSpc>
              <a:spcBef>
                <a:spcPts val="400"/>
              </a:spcBef>
              <a:spcAft>
                <a:spcPts val="0"/>
              </a:spcAft>
              <a:buClr>
                <a:schemeClr val="dk2"/>
              </a:buClr>
              <a:buSzPts val="1400"/>
              <a:buChar char="–"/>
              <a:defRPr/>
            </a:lvl6pPr>
            <a:lvl7pPr marL="3200400" lvl="6" indent="-317500" algn="l">
              <a:lnSpc>
                <a:spcPct val="94000"/>
              </a:lnSpc>
              <a:spcBef>
                <a:spcPts val="400"/>
              </a:spcBef>
              <a:spcAft>
                <a:spcPts val="0"/>
              </a:spcAft>
              <a:buClr>
                <a:schemeClr val="dk2"/>
              </a:buClr>
              <a:buSzPts val="1400"/>
              <a:buChar char="■"/>
              <a:defRPr/>
            </a:lvl7pPr>
            <a:lvl8pPr marL="3657600" lvl="7" indent="-317500" algn="l">
              <a:lnSpc>
                <a:spcPct val="94000"/>
              </a:lnSpc>
              <a:spcBef>
                <a:spcPts val="400"/>
              </a:spcBef>
              <a:spcAft>
                <a:spcPts val="0"/>
              </a:spcAft>
              <a:buClr>
                <a:schemeClr val="dk2"/>
              </a:buClr>
              <a:buSzPts val="1400"/>
              <a:buChar char="–"/>
              <a:defRPr/>
            </a:lvl8pPr>
            <a:lvl9pPr marL="4114800" lvl="8" indent="-317500" algn="l">
              <a:lnSpc>
                <a:spcPct val="94000"/>
              </a:lnSpc>
              <a:spcBef>
                <a:spcPts val="400"/>
              </a:spcBef>
              <a:spcAft>
                <a:spcPts val="200"/>
              </a:spcAft>
              <a:buClr>
                <a:schemeClr val="dk2"/>
              </a:buClr>
              <a:buSzPts val="1400"/>
              <a:buChar char="■"/>
              <a:defRPr/>
            </a:lvl9pPr>
          </a:lstStyle>
          <a:p>
            <a:endParaRPr/>
          </a:p>
        </p:txBody>
      </p:sp>
      <p:sp>
        <p:nvSpPr>
          <p:cNvPr id="92" name="Google Shape;92;p18"/>
          <p:cNvSpPr txBox="1">
            <a:spLocks noGrp="1"/>
          </p:cNvSpPr>
          <p:nvPr>
            <p:ph type="dt" idx="10"/>
          </p:nvPr>
        </p:nvSpPr>
        <p:spPr>
          <a:xfrm>
            <a:off x="1042988" y="4840040"/>
            <a:ext cx="903429"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3" name="Google Shape;93;p18"/>
          <p:cNvSpPr txBox="1">
            <a:spLocks noGrp="1"/>
          </p:cNvSpPr>
          <p:nvPr>
            <p:ph type="ftr" idx="11"/>
          </p:nvPr>
        </p:nvSpPr>
        <p:spPr>
          <a:xfrm>
            <a:off x="2170173" y="4840040"/>
            <a:ext cx="4710623"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4" name="Google Shape;94;p18"/>
          <p:cNvSpPr txBox="1">
            <a:spLocks noGrp="1"/>
          </p:cNvSpPr>
          <p:nvPr>
            <p:ph type="sldNum" idx="12"/>
          </p:nvPr>
        </p:nvSpPr>
        <p:spPr>
          <a:xfrm>
            <a:off x="7104552" y="4840040"/>
            <a:ext cx="1197219" cy="30346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1028700" y="514350"/>
            <a:ext cx="7200900" cy="1114425"/>
          </a:xfrm>
          <a:prstGeom prst="rect">
            <a:avLst/>
          </a:prstGeom>
          <a:noFill/>
          <a:ln>
            <a:noFill/>
          </a:ln>
        </p:spPr>
        <p:txBody>
          <a:bodyPr spcFirstLastPara="1" wrap="square" lIns="68575" tIns="34275" rIns="68575" bIns="34275" anchor="t" anchorCtr="0">
            <a:normAutofit/>
          </a:bodyPr>
          <a:lstStyle>
            <a:lvl1pPr lvl="0" algn="l">
              <a:lnSpc>
                <a:spcPct val="89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7" name="Google Shape;97;p19"/>
          <p:cNvSpPr txBox="1">
            <a:spLocks noGrp="1"/>
          </p:cNvSpPr>
          <p:nvPr>
            <p:ph type="dt" idx="10"/>
          </p:nvPr>
        </p:nvSpPr>
        <p:spPr>
          <a:xfrm>
            <a:off x="1042988" y="4840040"/>
            <a:ext cx="903429"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8" name="Google Shape;98;p19"/>
          <p:cNvSpPr txBox="1">
            <a:spLocks noGrp="1"/>
          </p:cNvSpPr>
          <p:nvPr>
            <p:ph type="ftr" idx="11"/>
          </p:nvPr>
        </p:nvSpPr>
        <p:spPr>
          <a:xfrm>
            <a:off x="2170173" y="4840040"/>
            <a:ext cx="4710623"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9" name="Google Shape;99;p19"/>
          <p:cNvSpPr txBox="1">
            <a:spLocks noGrp="1"/>
          </p:cNvSpPr>
          <p:nvPr>
            <p:ph type="sldNum" idx="12"/>
          </p:nvPr>
        </p:nvSpPr>
        <p:spPr>
          <a:xfrm>
            <a:off x="7104552" y="4840040"/>
            <a:ext cx="1197219" cy="30346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113"/>
        <p:cNvGrpSpPr/>
        <p:nvPr/>
      </p:nvGrpSpPr>
      <p:grpSpPr>
        <a:xfrm>
          <a:off x="0" y="0"/>
          <a:ext cx="0" cy="0"/>
          <a:chOff x="0" y="0"/>
          <a:chExt cx="0" cy="0"/>
        </a:xfrm>
      </p:grpSpPr>
      <p:sp>
        <p:nvSpPr>
          <p:cNvPr id="114" name="Google Shape;114;p22" title="Background Shape"/>
          <p:cNvSpPr/>
          <p:nvPr/>
        </p:nvSpPr>
        <p:spPr>
          <a:xfrm>
            <a:off x="0" y="282"/>
            <a:ext cx="3977640" cy="5143218"/>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15" name="Google Shape;115;p22"/>
          <p:cNvSpPr txBox="1">
            <a:spLocks noGrp="1"/>
          </p:cNvSpPr>
          <p:nvPr>
            <p:ph type="title"/>
          </p:nvPr>
        </p:nvSpPr>
        <p:spPr>
          <a:xfrm>
            <a:off x="542925" y="514350"/>
            <a:ext cx="2891790" cy="1618413"/>
          </a:xfrm>
          <a:prstGeom prst="rect">
            <a:avLst/>
          </a:prstGeom>
          <a:noFill/>
          <a:ln>
            <a:noFill/>
          </a:ln>
        </p:spPr>
        <p:txBody>
          <a:bodyPr spcFirstLastPara="1" wrap="square" lIns="68575" tIns="34275" rIns="68575" bIns="34275" anchor="t" anchorCtr="0">
            <a:normAutofit/>
          </a:bodyPr>
          <a:lstStyle>
            <a:lvl1pPr lvl="0" algn="l">
              <a:lnSpc>
                <a:spcPct val="84000"/>
              </a:lnSpc>
              <a:spcBef>
                <a:spcPts val="0"/>
              </a:spcBef>
              <a:spcAft>
                <a:spcPts val="0"/>
              </a:spcAft>
              <a:buClr>
                <a:schemeClr val="dk2"/>
              </a:buClr>
              <a:buSzPts val="3600"/>
              <a:buFont typeface="Libre Franklin"/>
              <a:buNone/>
              <a:defRPr sz="36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6" name="Google Shape;116;p22"/>
          <p:cNvSpPr>
            <a:spLocks noGrp="1"/>
          </p:cNvSpPr>
          <p:nvPr>
            <p:ph type="pic" idx="2"/>
          </p:nvPr>
        </p:nvSpPr>
        <p:spPr>
          <a:xfrm>
            <a:off x="4149090" y="0"/>
            <a:ext cx="4994910" cy="5143499"/>
          </a:xfrm>
          <a:prstGeom prst="rect">
            <a:avLst/>
          </a:prstGeom>
          <a:noFill/>
          <a:ln>
            <a:noFill/>
          </a:ln>
        </p:spPr>
      </p:sp>
      <p:sp>
        <p:nvSpPr>
          <p:cNvPr id="117" name="Google Shape;117;p22"/>
          <p:cNvSpPr txBox="1">
            <a:spLocks noGrp="1"/>
          </p:cNvSpPr>
          <p:nvPr>
            <p:ph type="body" idx="1"/>
          </p:nvPr>
        </p:nvSpPr>
        <p:spPr>
          <a:xfrm>
            <a:off x="542925" y="2141976"/>
            <a:ext cx="2891790" cy="2258574"/>
          </a:xfrm>
          <a:prstGeom prst="rect">
            <a:avLst/>
          </a:prstGeom>
          <a:noFill/>
          <a:ln>
            <a:noFill/>
          </a:ln>
        </p:spPr>
        <p:txBody>
          <a:bodyPr spcFirstLastPara="1" wrap="square" lIns="68575" tIns="34275" rIns="68575" bIns="34275" anchor="t" anchorCtr="0">
            <a:normAutofit/>
          </a:bodyPr>
          <a:lstStyle>
            <a:lvl1pPr marL="457200" lvl="0" indent="-228600" algn="l">
              <a:lnSpc>
                <a:spcPct val="113000"/>
              </a:lnSpc>
              <a:spcBef>
                <a:spcPts val="0"/>
              </a:spcBef>
              <a:spcAft>
                <a:spcPts val="0"/>
              </a:spcAft>
              <a:buClr>
                <a:schemeClr val="dk2"/>
              </a:buClr>
              <a:buSzPts val="1200"/>
              <a:buNone/>
              <a:defRPr sz="1200"/>
            </a:lvl1pPr>
            <a:lvl2pPr marL="914400" lvl="1" indent="-228600" algn="l">
              <a:lnSpc>
                <a:spcPct val="94000"/>
              </a:lnSpc>
              <a:spcBef>
                <a:spcPts val="1100"/>
              </a:spcBef>
              <a:spcAft>
                <a:spcPts val="0"/>
              </a:spcAft>
              <a:buClr>
                <a:schemeClr val="dk2"/>
              </a:buClr>
              <a:buSzPts val="1100"/>
              <a:buNone/>
              <a:defRPr sz="1100"/>
            </a:lvl2pPr>
            <a:lvl3pPr marL="1371600" lvl="2" indent="-228600" algn="l">
              <a:lnSpc>
                <a:spcPct val="94000"/>
              </a:lnSpc>
              <a:spcBef>
                <a:spcPts val="400"/>
              </a:spcBef>
              <a:spcAft>
                <a:spcPts val="0"/>
              </a:spcAft>
              <a:buClr>
                <a:schemeClr val="dk2"/>
              </a:buClr>
              <a:buSzPts val="900"/>
              <a:buNone/>
              <a:defRPr sz="900"/>
            </a:lvl3pPr>
            <a:lvl4pPr marL="1828800" lvl="3" indent="-228600" algn="l">
              <a:lnSpc>
                <a:spcPct val="94000"/>
              </a:lnSpc>
              <a:spcBef>
                <a:spcPts val="400"/>
              </a:spcBef>
              <a:spcAft>
                <a:spcPts val="0"/>
              </a:spcAft>
              <a:buClr>
                <a:schemeClr val="dk2"/>
              </a:buClr>
              <a:buSzPts val="800"/>
              <a:buNone/>
              <a:defRPr sz="800"/>
            </a:lvl4pPr>
            <a:lvl5pPr marL="2286000" lvl="4" indent="-228600" algn="l">
              <a:lnSpc>
                <a:spcPct val="94000"/>
              </a:lnSpc>
              <a:spcBef>
                <a:spcPts val="400"/>
              </a:spcBef>
              <a:spcAft>
                <a:spcPts val="0"/>
              </a:spcAft>
              <a:buClr>
                <a:schemeClr val="dk2"/>
              </a:buClr>
              <a:buSzPts val="800"/>
              <a:buNone/>
              <a:defRPr sz="800"/>
            </a:lvl5pPr>
            <a:lvl6pPr marL="2743200" lvl="5" indent="-228600" algn="l">
              <a:lnSpc>
                <a:spcPct val="94000"/>
              </a:lnSpc>
              <a:spcBef>
                <a:spcPts val="400"/>
              </a:spcBef>
              <a:spcAft>
                <a:spcPts val="0"/>
              </a:spcAft>
              <a:buClr>
                <a:schemeClr val="dk2"/>
              </a:buClr>
              <a:buSzPts val="800"/>
              <a:buNone/>
              <a:defRPr sz="800"/>
            </a:lvl6pPr>
            <a:lvl7pPr marL="3200400" lvl="6" indent="-228600" algn="l">
              <a:lnSpc>
                <a:spcPct val="94000"/>
              </a:lnSpc>
              <a:spcBef>
                <a:spcPts val="400"/>
              </a:spcBef>
              <a:spcAft>
                <a:spcPts val="0"/>
              </a:spcAft>
              <a:buClr>
                <a:schemeClr val="dk2"/>
              </a:buClr>
              <a:buSzPts val="800"/>
              <a:buNone/>
              <a:defRPr sz="800"/>
            </a:lvl7pPr>
            <a:lvl8pPr marL="3657600" lvl="7" indent="-228600" algn="l">
              <a:lnSpc>
                <a:spcPct val="94000"/>
              </a:lnSpc>
              <a:spcBef>
                <a:spcPts val="400"/>
              </a:spcBef>
              <a:spcAft>
                <a:spcPts val="0"/>
              </a:spcAft>
              <a:buClr>
                <a:schemeClr val="dk2"/>
              </a:buClr>
              <a:buSzPts val="800"/>
              <a:buNone/>
              <a:defRPr sz="800"/>
            </a:lvl8pPr>
            <a:lvl9pPr marL="4114800" lvl="8" indent="-228600" algn="l">
              <a:lnSpc>
                <a:spcPct val="94000"/>
              </a:lnSpc>
              <a:spcBef>
                <a:spcPts val="400"/>
              </a:spcBef>
              <a:spcAft>
                <a:spcPts val="200"/>
              </a:spcAft>
              <a:buClr>
                <a:schemeClr val="dk2"/>
              </a:buClr>
              <a:buSzPts val="800"/>
              <a:buNone/>
              <a:defRPr sz="800"/>
            </a:lvl9pPr>
          </a:lstStyle>
          <a:p>
            <a:endParaRPr/>
          </a:p>
        </p:txBody>
      </p:sp>
      <p:sp>
        <p:nvSpPr>
          <p:cNvPr id="118" name="Google Shape;118;p22"/>
          <p:cNvSpPr txBox="1">
            <a:spLocks noGrp="1"/>
          </p:cNvSpPr>
          <p:nvPr>
            <p:ph type="dt" idx="10"/>
          </p:nvPr>
        </p:nvSpPr>
        <p:spPr>
          <a:xfrm>
            <a:off x="542925" y="4840040"/>
            <a:ext cx="903429"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solidFill>
                  <a:schemeClr val="dk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9" name="Google Shape;119;p22"/>
          <p:cNvSpPr txBox="1">
            <a:spLocks noGrp="1"/>
          </p:cNvSpPr>
          <p:nvPr>
            <p:ph type="ftr" idx="11"/>
          </p:nvPr>
        </p:nvSpPr>
        <p:spPr>
          <a:xfrm>
            <a:off x="1654459" y="4840040"/>
            <a:ext cx="1780256"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solidFill>
                  <a:schemeClr val="dk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0" name="Google Shape;120;p22"/>
          <p:cNvSpPr txBox="1">
            <a:spLocks noGrp="1"/>
          </p:cNvSpPr>
          <p:nvPr>
            <p:ph type="sldNum" idx="12"/>
          </p:nvPr>
        </p:nvSpPr>
        <p:spPr>
          <a:xfrm>
            <a:off x="7412355" y="4840040"/>
            <a:ext cx="1197219" cy="30346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0" i="0" u="none" strike="noStrike" cap="none">
                <a:solidFill>
                  <a:schemeClr val="dk2"/>
                </a:solidFill>
                <a:latin typeface="Libre Franklin"/>
                <a:ea typeface="Libre Franklin"/>
                <a:cs typeface="Libre Franklin"/>
                <a:sym typeface="Libre Franklin"/>
              </a:defRPr>
            </a:lvl1pPr>
            <a:lvl2pPr marL="0" lvl="1" indent="0" algn="r">
              <a:spcBef>
                <a:spcPts val="0"/>
              </a:spcBef>
              <a:buNone/>
              <a:defRPr sz="900" b="0" i="0" u="none" strike="noStrike" cap="none">
                <a:solidFill>
                  <a:schemeClr val="dk2"/>
                </a:solidFill>
                <a:latin typeface="Libre Franklin"/>
                <a:ea typeface="Libre Franklin"/>
                <a:cs typeface="Libre Franklin"/>
                <a:sym typeface="Libre Franklin"/>
              </a:defRPr>
            </a:lvl2pPr>
            <a:lvl3pPr marL="0" lvl="2" indent="0" algn="r">
              <a:spcBef>
                <a:spcPts val="0"/>
              </a:spcBef>
              <a:buNone/>
              <a:defRPr sz="900" b="0" i="0" u="none" strike="noStrike" cap="none">
                <a:solidFill>
                  <a:schemeClr val="dk2"/>
                </a:solidFill>
                <a:latin typeface="Libre Franklin"/>
                <a:ea typeface="Libre Franklin"/>
                <a:cs typeface="Libre Franklin"/>
                <a:sym typeface="Libre Franklin"/>
              </a:defRPr>
            </a:lvl3pPr>
            <a:lvl4pPr marL="0" lvl="3" indent="0" algn="r">
              <a:spcBef>
                <a:spcPts val="0"/>
              </a:spcBef>
              <a:buNone/>
              <a:defRPr sz="900" b="0" i="0" u="none" strike="noStrike" cap="none">
                <a:solidFill>
                  <a:schemeClr val="dk2"/>
                </a:solidFill>
                <a:latin typeface="Libre Franklin"/>
                <a:ea typeface="Libre Franklin"/>
                <a:cs typeface="Libre Franklin"/>
                <a:sym typeface="Libre Franklin"/>
              </a:defRPr>
            </a:lvl4pPr>
            <a:lvl5pPr marL="0" lvl="4" indent="0" algn="r">
              <a:spcBef>
                <a:spcPts val="0"/>
              </a:spcBef>
              <a:buNone/>
              <a:defRPr sz="900" b="0" i="0" u="none" strike="noStrike" cap="none">
                <a:solidFill>
                  <a:schemeClr val="dk2"/>
                </a:solidFill>
                <a:latin typeface="Libre Franklin"/>
                <a:ea typeface="Libre Franklin"/>
                <a:cs typeface="Libre Franklin"/>
                <a:sym typeface="Libre Franklin"/>
              </a:defRPr>
            </a:lvl5pPr>
            <a:lvl6pPr marL="0" lvl="5" indent="0" algn="r">
              <a:spcBef>
                <a:spcPts val="0"/>
              </a:spcBef>
              <a:buNone/>
              <a:defRPr sz="900" b="0" i="0" u="none" strike="noStrike" cap="none">
                <a:solidFill>
                  <a:schemeClr val="dk2"/>
                </a:solidFill>
                <a:latin typeface="Libre Franklin"/>
                <a:ea typeface="Libre Franklin"/>
                <a:cs typeface="Libre Franklin"/>
                <a:sym typeface="Libre Franklin"/>
              </a:defRPr>
            </a:lvl6pPr>
            <a:lvl7pPr marL="0" lvl="6" indent="0" algn="r">
              <a:spcBef>
                <a:spcPts val="0"/>
              </a:spcBef>
              <a:buNone/>
              <a:defRPr sz="900" b="0" i="0" u="none" strike="noStrike" cap="none">
                <a:solidFill>
                  <a:schemeClr val="dk2"/>
                </a:solidFill>
                <a:latin typeface="Libre Franklin"/>
                <a:ea typeface="Libre Franklin"/>
                <a:cs typeface="Libre Franklin"/>
                <a:sym typeface="Libre Franklin"/>
              </a:defRPr>
            </a:lvl7pPr>
            <a:lvl8pPr marL="0" lvl="7" indent="0" algn="r">
              <a:spcBef>
                <a:spcPts val="0"/>
              </a:spcBef>
              <a:buNone/>
              <a:defRPr sz="900" b="0" i="0" u="none" strike="noStrike" cap="none">
                <a:solidFill>
                  <a:schemeClr val="dk2"/>
                </a:solidFill>
                <a:latin typeface="Libre Franklin"/>
                <a:ea typeface="Libre Franklin"/>
                <a:cs typeface="Libre Franklin"/>
                <a:sym typeface="Libre Franklin"/>
              </a:defRPr>
            </a:lvl8pPr>
            <a:lvl9pPr marL="0" lvl="8" indent="0" algn="r">
              <a:spcBef>
                <a:spcPts val="0"/>
              </a:spcBef>
              <a:buNone/>
              <a:defRPr sz="900" b="0" i="0" u="none" strike="noStrike" cap="none">
                <a:solidFill>
                  <a:schemeClr val="dk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
              <a:t>‹#›</a:t>
            </a:fld>
            <a:endParaRPr/>
          </a:p>
        </p:txBody>
      </p:sp>
      <p:sp>
        <p:nvSpPr>
          <p:cNvPr id="121" name="Google Shape;121;p22" title="Divider Bar"/>
          <p:cNvSpPr/>
          <p:nvPr/>
        </p:nvSpPr>
        <p:spPr>
          <a:xfrm>
            <a:off x="3977640" y="282"/>
            <a:ext cx="171450" cy="5143500"/>
          </a:xfrm>
          <a:prstGeom prst="rect">
            <a:avLst/>
          </a:prstGeom>
          <a:solidFill>
            <a:schemeClr val="dk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1028700" y="514350"/>
            <a:ext cx="7200900" cy="1114425"/>
          </a:xfrm>
          <a:prstGeom prst="rect">
            <a:avLst/>
          </a:prstGeom>
          <a:noFill/>
          <a:ln>
            <a:noFill/>
          </a:ln>
        </p:spPr>
        <p:txBody>
          <a:bodyPr spcFirstLastPara="1" wrap="square" lIns="68575" tIns="34275" rIns="68575" bIns="34275" anchor="t" anchorCtr="0">
            <a:normAutofit/>
          </a:bodyPr>
          <a:lstStyle>
            <a:lvl1pPr lvl="0" algn="l">
              <a:lnSpc>
                <a:spcPct val="89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4" name="Google Shape;124;p23"/>
          <p:cNvSpPr txBox="1">
            <a:spLocks noGrp="1"/>
          </p:cNvSpPr>
          <p:nvPr>
            <p:ph type="body" idx="1"/>
          </p:nvPr>
        </p:nvSpPr>
        <p:spPr>
          <a:xfrm rot="5400000">
            <a:off x="3289697" y="-539353"/>
            <a:ext cx="2678906" cy="7200900"/>
          </a:xfrm>
          <a:prstGeom prst="rect">
            <a:avLst/>
          </a:prstGeom>
          <a:noFill/>
          <a:ln>
            <a:noFill/>
          </a:ln>
        </p:spPr>
        <p:txBody>
          <a:bodyPr spcFirstLastPara="1" wrap="square" lIns="68575" tIns="34275" rIns="68575" bIns="34275" anchor="t" anchorCtr="0">
            <a:normAutofit/>
          </a:bodyPr>
          <a:lstStyle>
            <a:lvl1pPr marL="457200" lvl="0" indent="-317500" algn="l">
              <a:lnSpc>
                <a:spcPct val="94000"/>
              </a:lnSpc>
              <a:spcBef>
                <a:spcPts val="800"/>
              </a:spcBef>
              <a:spcAft>
                <a:spcPts val="0"/>
              </a:spcAft>
              <a:buClr>
                <a:schemeClr val="dk2"/>
              </a:buClr>
              <a:buSzPts val="1400"/>
              <a:buChar char="■"/>
              <a:defRPr/>
            </a:lvl1pPr>
            <a:lvl2pPr marL="914400" lvl="1" indent="-317500" algn="l">
              <a:lnSpc>
                <a:spcPct val="94000"/>
              </a:lnSpc>
              <a:spcBef>
                <a:spcPts val="400"/>
              </a:spcBef>
              <a:spcAft>
                <a:spcPts val="0"/>
              </a:spcAft>
              <a:buClr>
                <a:schemeClr val="dk2"/>
              </a:buClr>
              <a:buSzPts val="1400"/>
              <a:buChar char="–"/>
              <a:defRPr/>
            </a:lvl2pPr>
            <a:lvl3pPr marL="1371600" lvl="2" indent="-317500" algn="l">
              <a:lnSpc>
                <a:spcPct val="94000"/>
              </a:lnSpc>
              <a:spcBef>
                <a:spcPts val="400"/>
              </a:spcBef>
              <a:spcAft>
                <a:spcPts val="0"/>
              </a:spcAft>
              <a:buClr>
                <a:schemeClr val="dk2"/>
              </a:buClr>
              <a:buSzPts val="1400"/>
              <a:buChar char="■"/>
              <a:defRPr/>
            </a:lvl3pPr>
            <a:lvl4pPr marL="1828800" lvl="3" indent="-317500" algn="l">
              <a:lnSpc>
                <a:spcPct val="94000"/>
              </a:lnSpc>
              <a:spcBef>
                <a:spcPts val="400"/>
              </a:spcBef>
              <a:spcAft>
                <a:spcPts val="0"/>
              </a:spcAft>
              <a:buClr>
                <a:schemeClr val="dk2"/>
              </a:buClr>
              <a:buSzPts val="1400"/>
              <a:buChar char="–"/>
              <a:defRPr/>
            </a:lvl4pPr>
            <a:lvl5pPr marL="2286000" lvl="4" indent="-317500" algn="l">
              <a:lnSpc>
                <a:spcPct val="94000"/>
              </a:lnSpc>
              <a:spcBef>
                <a:spcPts val="400"/>
              </a:spcBef>
              <a:spcAft>
                <a:spcPts val="0"/>
              </a:spcAft>
              <a:buClr>
                <a:schemeClr val="dk2"/>
              </a:buClr>
              <a:buSzPts val="1400"/>
              <a:buChar char="■"/>
              <a:defRPr/>
            </a:lvl5pPr>
            <a:lvl6pPr marL="2743200" lvl="5" indent="-317500" algn="l">
              <a:lnSpc>
                <a:spcPct val="94000"/>
              </a:lnSpc>
              <a:spcBef>
                <a:spcPts val="400"/>
              </a:spcBef>
              <a:spcAft>
                <a:spcPts val="0"/>
              </a:spcAft>
              <a:buClr>
                <a:schemeClr val="dk2"/>
              </a:buClr>
              <a:buSzPts val="1400"/>
              <a:buChar char="–"/>
              <a:defRPr/>
            </a:lvl6pPr>
            <a:lvl7pPr marL="3200400" lvl="6" indent="-317500" algn="l">
              <a:lnSpc>
                <a:spcPct val="94000"/>
              </a:lnSpc>
              <a:spcBef>
                <a:spcPts val="400"/>
              </a:spcBef>
              <a:spcAft>
                <a:spcPts val="0"/>
              </a:spcAft>
              <a:buClr>
                <a:schemeClr val="dk2"/>
              </a:buClr>
              <a:buSzPts val="1400"/>
              <a:buChar char="■"/>
              <a:defRPr/>
            </a:lvl7pPr>
            <a:lvl8pPr marL="3657600" lvl="7" indent="-317500" algn="l">
              <a:lnSpc>
                <a:spcPct val="94000"/>
              </a:lnSpc>
              <a:spcBef>
                <a:spcPts val="400"/>
              </a:spcBef>
              <a:spcAft>
                <a:spcPts val="0"/>
              </a:spcAft>
              <a:buClr>
                <a:schemeClr val="dk2"/>
              </a:buClr>
              <a:buSzPts val="1400"/>
              <a:buChar char="–"/>
              <a:defRPr/>
            </a:lvl8pPr>
            <a:lvl9pPr marL="4114800" lvl="8" indent="-317500" algn="l">
              <a:lnSpc>
                <a:spcPct val="94000"/>
              </a:lnSpc>
              <a:spcBef>
                <a:spcPts val="400"/>
              </a:spcBef>
              <a:spcAft>
                <a:spcPts val="200"/>
              </a:spcAft>
              <a:buClr>
                <a:schemeClr val="dk2"/>
              </a:buClr>
              <a:buSzPts val="1400"/>
              <a:buChar char="■"/>
              <a:defRPr/>
            </a:lvl9pPr>
          </a:lstStyle>
          <a:p>
            <a:endParaRPr/>
          </a:p>
        </p:txBody>
      </p:sp>
      <p:sp>
        <p:nvSpPr>
          <p:cNvPr id="125" name="Google Shape;125;p23"/>
          <p:cNvSpPr txBox="1">
            <a:spLocks noGrp="1"/>
          </p:cNvSpPr>
          <p:nvPr>
            <p:ph type="dt" idx="10"/>
          </p:nvPr>
        </p:nvSpPr>
        <p:spPr>
          <a:xfrm>
            <a:off x="1042988" y="4840040"/>
            <a:ext cx="903429"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6" name="Google Shape;126;p23"/>
          <p:cNvSpPr txBox="1">
            <a:spLocks noGrp="1"/>
          </p:cNvSpPr>
          <p:nvPr>
            <p:ph type="ftr" idx="11"/>
          </p:nvPr>
        </p:nvSpPr>
        <p:spPr>
          <a:xfrm>
            <a:off x="2170173" y="4840040"/>
            <a:ext cx="4710623"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7" name="Google Shape;127;p23"/>
          <p:cNvSpPr txBox="1">
            <a:spLocks noGrp="1"/>
          </p:cNvSpPr>
          <p:nvPr>
            <p:ph type="sldNum" idx="12"/>
          </p:nvPr>
        </p:nvSpPr>
        <p:spPr>
          <a:xfrm>
            <a:off x="7104552" y="4840040"/>
            <a:ext cx="1197219" cy="30346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29" name="Google Shape;129;p24"/>
          <p:cNvSpPr txBox="1">
            <a:spLocks noGrp="1"/>
          </p:cNvSpPr>
          <p:nvPr>
            <p:ph type="title"/>
          </p:nvPr>
        </p:nvSpPr>
        <p:spPr>
          <a:xfrm rot="5400000">
            <a:off x="5818367" y="1847171"/>
            <a:ext cx="3932433" cy="1174324"/>
          </a:xfrm>
          <a:prstGeom prst="rect">
            <a:avLst/>
          </a:prstGeom>
          <a:noFill/>
          <a:ln>
            <a:noFill/>
          </a:ln>
        </p:spPr>
        <p:txBody>
          <a:bodyPr spcFirstLastPara="1" wrap="square" lIns="68575" tIns="34275" rIns="68575" bIns="34275" anchor="t" anchorCtr="0">
            <a:normAutofit/>
          </a:bodyPr>
          <a:lstStyle>
            <a:lvl1pPr lvl="0" algn="l">
              <a:lnSpc>
                <a:spcPct val="89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0" name="Google Shape;130;p24"/>
          <p:cNvSpPr txBox="1">
            <a:spLocks noGrp="1"/>
          </p:cNvSpPr>
          <p:nvPr>
            <p:ph type="body" idx="1"/>
          </p:nvPr>
        </p:nvSpPr>
        <p:spPr>
          <a:xfrm rot="5400000">
            <a:off x="2129849" y="-633032"/>
            <a:ext cx="3932433" cy="6134731"/>
          </a:xfrm>
          <a:prstGeom prst="rect">
            <a:avLst/>
          </a:prstGeom>
          <a:noFill/>
          <a:ln>
            <a:noFill/>
          </a:ln>
        </p:spPr>
        <p:txBody>
          <a:bodyPr spcFirstLastPara="1" wrap="square" lIns="68575" tIns="34275" rIns="68575" bIns="34275" anchor="t" anchorCtr="0">
            <a:normAutofit/>
          </a:bodyPr>
          <a:lstStyle>
            <a:lvl1pPr marL="457200" lvl="0" indent="-317500" algn="l">
              <a:lnSpc>
                <a:spcPct val="94000"/>
              </a:lnSpc>
              <a:spcBef>
                <a:spcPts val="800"/>
              </a:spcBef>
              <a:spcAft>
                <a:spcPts val="0"/>
              </a:spcAft>
              <a:buClr>
                <a:schemeClr val="dk2"/>
              </a:buClr>
              <a:buSzPts val="1400"/>
              <a:buChar char="■"/>
              <a:defRPr/>
            </a:lvl1pPr>
            <a:lvl2pPr marL="914400" lvl="1" indent="-317500" algn="l">
              <a:lnSpc>
                <a:spcPct val="94000"/>
              </a:lnSpc>
              <a:spcBef>
                <a:spcPts val="400"/>
              </a:spcBef>
              <a:spcAft>
                <a:spcPts val="0"/>
              </a:spcAft>
              <a:buClr>
                <a:schemeClr val="dk2"/>
              </a:buClr>
              <a:buSzPts val="1400"/>
              <a:buChar char="–"/>
              <a:defRPr/>
            </a:lvl2pPr>
            <a:lvl3pPr marL="1371600" lvl="2" indent="-317500" algn="l">
              <a:lnSpc>
                <a:spcPct val="94000"/>
              </a:lnSpc>
              <a:spcBef>
                <a:spcPts val="400"/>
              </a:spcBef>
              <a:spcAft>
                <a:spcPts val="0"/>
              </a:spcAft>
              <a:buClr>
                <a:schemeClr val="dk2"/>
              </a:buClr>
              <a:buSzPts val="1400"/>
              <a:buChar char="■"/>
              <a:defRPr/>
            </a:lvl3pPr>
            <a:lvl4pPr marL="1828800" lvl="3" indent="-317500" algn="l">
              <a:lnSpc>
                <a:spcPct val="94000"/>
              </a:lnSpc>
              <a:spcBef>
                <a:spcPts val="400"/>
              </a:spcBef>
              <a:spcAft>
                <a:spcPts val="0"/>
              </a:spcAft>
              <a:buClr>
                <a:schemeClr val="dk2"/>
              </a:buClr>
              <a:buSzPts val="1400"/>
              <a:buChar char="–"/>
              <a:defRPr/>
            </a:lvl4pPr>
            <a:lvl5pPr marL="2286000" lvl="4" indent="-317500" algn="l">
              <a:lnSpc>
                <a:spcPct val="94000"/>
              </a:lnSpc>
              <a:spcBef>
                <a:spcPts val="400"/>
              </a:spcBef>
              <a:spcAft>
                <a:spcPts val="0"/>
              </a:spcAft>
              <a:buClr>
                <a:schemeClr val="dk2"/>
              </a:buClr>
              <a:buSzPts val="1400"/>
              <a:buChar char="■"/>
              <a:defRPr/>
            </a:lvl5pPr>
            <a:lvl6pPr marL="2743200" lvl="5" indent="-317500" algn="l">
              <a:lnSpc>
                <a:spcPct val="94000"/>
              </a:lnSpc>
              <a:spcBef>
                <a:spcPts val="400"/>
              </a:spcBef>
              <a:spcAft>
                <a:spcPts val="0"/>
              </a:spcAft>
              <a:buClr>
                <a:schemeClr val="dk2"/>
              </a:buClr>
              <a:buSzPts val="1400"/>
              <a:buChar char="–"/>
              <a:defRPr/>
            </a:lvl6pPr>
            <a:lvl7pPr marL="3200400" lvl="6" indent="-317500" algn="l">
              <a:lnSpc>
                <a:spcPct val="94000"/>
              </a:lnSpc>
              <a:spcBef>
                <a:spcPts val="400"/>
              </a:spcBef>
              <a:spcAft>
                <a:spcPts val="0"/>
              </a:spcAft>
              <a:buClr>
                <a:schemeClr val="dk2"/>
              </a:buClr>
              <a:buSzPts val="1400"/>
              <a:buChar char="■"/>
              <a:defRPr/>
            </a:lvl7pPr>
            <a:lvl8pPr marL="3657600" lvl="7" indent="-317500" algn="l">
              <a:lnSpc>
                <a:spcPct val="94000"/>
              </a:lnSpc>
              <a:spcBef>
                <a:spcPts val="400"/>
              </a:spcBef>
              <a:spcAft>
                <a:spcPts val="0"/>
              </a:spcAft>
              <a:buClr>
                <a:schemeClr val="dk2"/>
              </a:buClr>
              <a:buSzPts val="1400"/>
              <a:buChar char="–"/>
              <a:defRPr/>
            </a:lvl8pPr>
            <a:lvl9pPr marL="4114800" lvl="8" indent="-317500" algn="l">
              <a:lnSpc>
                <a:spcPct val="94000"/>
              </a:lnSpc>
              <a:spcBef>
                <a:spcPts val="400"/>
              </a:spcBef>
              <a:spcAft>
                <a:spcPts val="200"/>
              </a:spcAft>
              <a:buClr>
                <a:schemeClr val="dk2"/>
              </a:buClr>
              <a:buSzPts val="1400"/>
              <a:buChar char="■"/>
              <a:defRPr/>
            </a:lvl9pPr>
          </a:lstStyle>
          <a:p>
            <a:endParaRPr/>
          </a:p>
        </p:txBody>
      </p:sp>
      <p:sp>
        <p:nvSpPr>
          <p:cNvPr id="131" name="Google Shape;131;p24"/>
          <p:cNvSpPr txBox="1">
            <a:spLocks noGrp="1"/>
          </p:cNvSpPr>
          <p:nvPr>
            <p:ph type="dt" idx="10"/>
          </p:nvPr>
        </p:nvSpPr>
        <p:spPr>
          <a:xfrm>
            <a:off x="1042988" y="4840040"/>
            <a:ext cx="903429"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2" name="Google Shape;132;p24"/>
          <p:cNvSpPr txBox="1">
            <a:spLocks noGrp="1"/>
          </p:cNvSpPr>
          <p:nvPr>
            <p:ph type="ftr" idx="11"/>
          </p:nvPr>
        </p:nvSpPr>
        <p:spPr>
          <a:xfrm>
            <a:off x="2170173" y="4840040"/>
            <a:ext cx="4710623" cy="30346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3" name="Google Shape;133;p24"/>
          <p:cNvSpPr txBox="1">
            <a:spLocks noGrp="1"/>
          </p:cNvSpPr>
          <p:nvPr>
            <p:ph type="sldNum" idx="12"/>
          </p:nvPr>
        </p:nvSpPr>
        <p:spPr>
          <a:xfrm>
            <a:off x="7104552" y="4840040"/>
            <a:ext cx="1197219" cy="30346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1028700" y="514350"/>
            <a:ext cx="7200900" cy="1114425"/>
          </a:xfrm>
          <a:prstGeom prst="rect">
            <a:avLst/>
          </a:prstGeom>
          <a:noFill/>
          <a:ln>
            <a:noFill/>
          </a:ln>
        </p:spPr>
        <p:txBody>
          <a:bodyPr spcFirstLastPara="1" wrap="square" lIns="68575" tIns="34275" rIns="68575" bIns="34275" anchor="t" anchorCtr="0">
            <a:normAutofit/>
          </a:bodyPr>
          <a:lstStyle>
            <a:lvl1pPr marR="0" lvl="0" algn="l" rtl="0">
              <a:lnSpc>
                <a:spcPct val="89000"/>
              </a:lnSpc>
              <a:spcBef>
                <a:spcPts val="0"/>
              </a:spcBef>
              <a:spcAft>
                <a:spcPts val="0"/>
              </a:spcAft>
              <a:buClr>
                <a:schemeClr val="dk2"/>
              </a:buClr>
              <a:buSzPts val="3300"/>
              <a:buFont typeface="Libre Franklin"/>
              <a:buNone/>
              <a:defRPr sz="3300" b="0" i="0" u="none" strike="noStrike" cap="none">
                <a:solidFill>
                  <a:schemeClr val="dk2"/>
                </a:solidFill>
                <a:latin typeface="Libre Franklin"/>
                <a:ea typeface="Libre Franklin"/>
                <a:cs typeface="Libre Franklin"/>
                <a:sym typeface="Libre Franklin"/>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1028700" y="1714500"/>
            <a:ext cx="7200900" cy="2686050"/>
          </a:xfrm>
          <a:prstGeom prst="rect">
            <a:avLst/>
          </a:prstGeom>
          <a:noFill/>
          <a:ln>
            <a:noFill/>
          </a:ln>
        </p:spPr>
        <p:txBody>
          <a:bodyPr spcFirstLastPara="1" wrap="square" lIns="68575" tIns="34275" rIns="68575" bIns="34275" anchor="t" anchorCtr="0">
            <a:normAutofit/>
          </a:bodyPr>
          <a:lstStyle>
            <a:lvl1pPr marL="457200" marR="0" lvl="0" indent="-323850" algn="l" rtl="0">
              <a:lnSpc>
                <a:spcPct val="94000"/>
              </a:lnSpc>
              <a:spcBef>
                <a:spcPts val="800"/>
              </a:spcBef>
              <a:spcAft>
                <a:spcPts val="0"/>
              </a:spcAft>
              <a:buClr>
                <a:schemeClr val="dk2"/>
              </a:buClr>
              <a:buSzPts val="1500"/>
              <a:buFont typeface="Libre Franklin"/>
              <a:buChar char="■"/>
              <a:defRPr sz="1500" b="0" i="0" u="none" strike="noStrike" cap="none">
                <a:solidFill>
                  <a:schemeClr val="dk2"/>
                </a:solidFill>
                <a:latin typeface="Libre Franklin"/>
                <a:ea typeface="Libre Franklin"/>
                <a:cs typeface="Libre Franklin"/>
                <a:sym typeface="Libre Franklin"/>
              </a:defRPr>
            </a:lvl1pPr>
            <a:lvl2pPr marL="914400" marR="0" lvl="1" indent="-323850" algn="l" rtl="0">
              <a:lnSpc>
                <a:spcPct val="94000"/>
              </a:lnSpc>
              <a:spcBef>
                <a:spcPts val="400"/>
              </a:spcBef>
              <a:spcAft>
                <a:spcPts val="0"/>
              </a:spcAft>
              <a:buClr>
                <a:schemeClr val="dk2"/>
              </a:buClr>
              <a:buSzPts val="1500"/>
              <a:buFont typeface="Libre Franklin"/>
              <a:buChar char="–"/>
              <a:defRPr sz="1500" b="0" i="1" u="none" strike="noStrike" cap="none">
                <a:solidFill>
                  <a:schemeClr val="dk2"/>
                </a:solidFill>
                <a:latin typeface="Libre Franklin"/>
                <a:ea typeface="Libre Franklin"/>
                <a:cs typeface="Libre Franklin"/>
                <a:sym typeface="Libre Franklin"/>
              </a:defRPr>
            </a:lvl2pPr>
            <a:lvl3pPr marL="1371600" marR="0" lvl="2" indent="-317500" algn="l" rtl="0">
              <a:lnSpc>
                <a:spcPct val="94000"/>
              </a:lnSpc>
              <a:spcBef>
                <a:spcPts val="400"/>
              </a:spcBef>
              <a:spcAft>
                <a:spcPts val="0"/>
              </a:spcAft>
              <a:buClr>
                <a:schemeClr val="dk2"/>
              </a:buClr>
              <a:buSzPts val="1400"/>
              <a:buFont typeface="Libre Franklin"/>
              <a:buChar char="■"/>
              <a:defRPr sz="1400" b="0" i="0" u="none" strike="noStrike" cap="none">
                <a:solidFill>
                  <a:schemeClr val="dk2"/>
                </a:solidFill>
                <a:latin typeface="Libre Franklin"/>
                <a:ea typeface="Libre Franklin"/>
                <a:cs typeface="Libre Franklin"/>
                <a:sym typeface="Libre Franklin"/>
              </a:defRPr>
            </a:lvl3pPr>
            <a:lvl4pPr marL="1828800" marR="0" lvl="3" indent="-317500" algn="l" rtl="0">
              <a:lnSpc>
                <a:spcPct val="94000"/>
              </a:lnSpc>
              <a:spcBef>
                <a:spcPts val="400"/>
              </a:spcBef>
              <a:spcAft>
                <a:spcPts val="0"/>
              </a:spcAft>
              <a:buClr>
                <a:schemeClr val="dk2"/>
              </a:buClr>
              <a:buSzPts val="1400"/>
              <a:buFont typeface="Libre Franklin"/>
              <a:buChar char="–"/>
              <a:defRPr sz="1400" b="0" i="1" u="none" strike="noStrike" cap="none">
                <a:solidFill>
                  <a:schemeClr val="dk2"/>
                </a:solidFill>
                <a:latin typeface="Libre Franklin"/>
                <a:ea typeface="Libre Franklin"/>
                <a:cs typeface="Libre Franklin"/>
                <a:sym typeface="Libre Franklin"/>
              </a:defRPr>
            </a:lvl4pPr>
            <a:lvl5pPr marL="2286000" marR="0" lvl="4" indent="-304800" algn="l" rtl="0">
              <a:lnSpc>
                <a:spcPct val="94000"/>
              </a:lnSpc>
              <a:spcBef>
                <a:spcPts val="400"/>
              </a:spcBef>
              <a:spcAft>
                <a:spcPts val="0"/>
              </a:spcAft>
              <a:buClr>
                <a:schemeClr val="dk2"/>
              </a:buClr>
              <a:buSzPts val="1200"/>
              <a:buFont typeface="Libre Franklin"/>
              <a:buChar char="■"/>
              <a:defRPr sz="1200" b="0" i="0" u="none" strike="noStrike" cap="none">
                <a:solidFill>
                  <a:schemeClr val="dk2"/>
                </a:solidFill>
                <a:latin typeface="Libre Franklin"/>
                <a:ea typeface="Libre Franklin"/>
                <a:cs typeface="Libre Franklin"/>
                <a:sym typeface="Libre Franklin"/>
              </a:defRPr>
            </a:lvl5pPr>
            <a:lvl6pPr marL="2743200" marR="0" lvl="5" indent="-304800" algn="l" rtl="0">
              <a:lnSpc>
                <a:spcPct val="94000"/>
              </a:lnSpc>
              <a:spcBef>
                <a:spcPts val="400"/>
              </a:spcBef>
              <a:spcAft>
                <a:spcPts val="0"/>
              </a:spcAft>
              <a:buClr>
                <a:schemeClr val="dk2"/>
              </a:buClr>
              <a:buSzPts val="1200"/>
              <a:buFont typeface="Libre Franklin"/>
              <a:buChar char="–"/>
              <a:defRPr sz="1200" b="0" i="1" u="none" strike="noStrike" cap="none">
                <a:solidFill>
                  <a:schemeClr val="dk2"/>
                </a:solidFill>
                <a:latin typeface="Libre Franklin"/>
                <a:ea typeface="Libre Franklin"/>
                <a:cs typeface="Libre Franklin"/>
                <a:sym typeface="Libre Franklin"/>
              </a:defRPr>
            </a:lvl6pPr>
            <a:lvl7pPr marL="3200400" marR="0" lvl="6" indent="-298450" algn="l" rtl="0">
              <a:lnSpc>
                <a:spcPct val="94000"/>
              </a:lnSpc>
              <a:spcBef>
                <a:spcPts val="400"/>
              </a:spcBef>
              <a:spcAft>
                <a:spcPts val="0"/>
              </a:spcAft>
              <a:buClr>
                <a:schemeClr val="dk2"/>
              </a:buClr>
              <a:buSzPts val="1100"/>
              <a:buFont typeface="Libre Franklin"/>
              <a:buChar char="■"/>
              <a:defRPr sz="1100" b="0" i="0" u="none" strike="noStrike" cap="none">
                <a:solidFill>
                  <a:schemeClr val="dk2"/>
                </a:solidFill>
                <a:latin typeface="Libre Franklin"/>
                <a:ea typeface="Libre Franklin"/>
                <a:cs typeface="Libre Franklin"/>
                <a:sym typeface="Libre Franklin"/>
              </a:defRPr>
            </a:lvl7pPr>
            <a:lvl8pPr marL="3657600" marR="0" lvl="7" indent="-298450" algn="l" rtl="0">
              <a:lnSpc>
                <a:spcPct val="94000"/>
              </a:lnSpc>
              <a:spcBef>
                <a:spcPts val="400"/>
              </a:spcBef>
              <a:spcAft>
                <a:spcPts val="0"/>
              </a:spcAft>
              <a:buClr>
                <a:schemeClr val="dk2"/>
              </a:buClr>
              <a:buSzPts val="1100"/>
              <a:buFont typeface="Libre Franklin"/>
              <a:buChar char="–"/>
              <a:defRPr sz="1100" b="0" i="1" u="none" strike="noStrike" cap="none">
                <a:solidFill>
                  <a:schemeClr val="dk2"/>
                </a:solidFill>
                <a:latin typeface="Libre Franklin"/>
                <a:ea typeface="Libre Franklin"/>
                <a:cs typeface="Libre Franklin"/>
                <a:sym typeface="Libre Franklin"/>
              </a:defRPr>
            </a:lvl8pPr>
            <a:lvl9pPr marL="4114800" marR="0" lvl="8" indent="-298450" algn="l" rtl="0">
              <a:lnSpc>
                <a:spcPct val="94000"/>
              </a:lnSpc>
              <a:spcBef>
                <a:spcPts val="400"/>
              </a:spcBef>
              <a:spcAft>
                <a:spcPts val="200"/>
              </a:spcAft>
              <a:buClr>
                <a:schemeClr val="dk2"/>
              </a:buClr>
              <a:buSzPts val="1100"/>
              <a:buFont typeface="Libre Franklin"/>
              <a:buChar char="■"/>
              <a:defRPr sz="1100" b="0" i="0" u="none" strike="noStrike" cap="none">
                <a:solidFill>
                  <a:schemeClr val="dk2"/>
                </a:solidFill>
                <a:latin typeface="Libre Franklin"/>
                <a:ea typeface="Libre Franklin"/>
                <a:cs typeface="Libre Franklin"/>
                <a:sym typeface="Libre Franklin"/>
              </a:defRPr>
            </a:lvl9pPr>
          </a:lstStyle>
          <a:p>
            <a:endParaRPr/>
          </a:p>
        </p:txBody>
      </p:sp>
      <p:sp>
        <p:nvSpPr>
          <p:cNvPr id="53" name="Google Shape;53;p13"/>
          <p:cNvSpPr txBox="1">
            <a:spLocks noGrp="1"/>
          </p:cNvSpPr>
          <p:nvPr>
            <p:ph type="dt" idx="10"/>
          </p:nvPr>
        </p:nvSpPr>
        <p:spPr>
          <a:xfrm>
            <a:off x="1042988" y="4840040"/>
            <a:ext cx="903429" cy="30346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9pPr>
          </a:lstStyle>
          <a:p>
            <a:endParaRPr/>
          </a:p>
        </p:txBody>
      </p:sp>
      <p:sp>
        <p:nvSpPr>
          <p:cNvPr id="54" name="Google Shape;54;p13"/>
          <p:cNvSpPr txBox="1">
            <a:spLocks noGrp="1"/>
          </p:cNvSpPr>
          <p:nvPr>
            <p:ph type="ftr" idx="11"/>
          </p:nvPr>
        </p:nvSpPr>
        <p:spPr>
          <a:xfrm>
            <a:off x="2170173" y="4840040"/>
            <a:ext cx="4710623" cy="30346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9pPr>
          </a:lstStyle>
          <a:p>
            <a:endParaRPr/>
          </a:p>
        </p:txBody>
      </p:sp>
      <p:sp>
        <p:nvSpPr>
          <p:cNvPr id="55" name="Google Shape;55;p13"/>
          <p:cNvSpPr txBox="1">
            <a:spLocks noGrp="1"/>
          </p:cNvSpPr>
          <p:nvPr>
            <p:ph type="sldNum" idx="12"/>
          </p:nvPr>
        </p:nvSpPr>
        <p:spPr>
          <a:xfrm>
            <a:off x="7104552" y="4840040"/>
            <a:ext cx="1197219" cy="30346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chemeClr val="dk2"/>
                </a:solidFill>
                <a:latin typeface="Libre Franklin"/>
                <a:ea typeface="Libre Franklin"/>
                <a:cs typeface="Libre Franklin"/>
                <a:sym typeface="Libre Franklin"/>
              </a:defRPr>
            </a:lvl1pPr>
            <a:lvl2pPr marL="0" marR="0" lvl="1" indent="0" algn="r" rtl="0">
              <a:spcBef>
                <a:spcPts val="0"/>
              </a:spcBef>
              <a:buNone/>
              <a:defRPr sz="900" b="0" i="0" u="none" strike="noStrike" cap="none">
                <a:solidFill>
                  <a:schemeClr val="dk2"/>
                </a:solidFill>
                <a:latin typeface="Libre Franklin"/>
                <a:ea typeface="Libre Franklin"/>
                <a:cs typeface="Libre Franklin"/>
                <a:sym typeface="Libre Franklin"/>
              </a:defRPr>
            </a:lvl2pPr>
            <a:lvl3pPr marL="0" marR="0" lvl="2" indent="0" algn="r" rtl="0">
              <a:spcBef>
                <a:spcPts val="0"/>
              </a:spcBef>
              <a:buNone/>
              <a:defRPr sz="900" b="0" i="0" u="none" strike="noStrike" cap="none">
                <a:solidFill>
                  <a:schemeClr val="dk2"/>
                </a:solidFill>
                <a:latin typeface="Libre Franklin"/>
                <a:ea typeface="Libre Franklin"/>
                <a:cs typeface="Libre Franklin"/>
                <a:sym typeface="Libre Franklin"/>
              </a:defRPr>
            </a:lvl3pPr>
            <a:lvl4pPr marL="0" marR="0" lvl="3" indent="0" algn="r" rtl="0">
              <a:spcBef>
                <a:spcPts val="0"/>
              </a:spcBef>
              <a:buNone/>
              <a:defRPr sz="900" b="0" i="0" u="none" strike="noStrike" cap="none">
                <a:solidFill>
                  <a:schemeClr val="dk2"/>
                </a:solidFill>
                <a:latin typeface="Libre Franklin"/>
                <a:ea typeface="Libre Franklin"/>
                <a:cs typeface="Libre Franklin"/>
                <a:sym typeface="Libre Franklin"/>
              </a:defRPr>
            </a:lvl4pPr>
            <a:lvl5pPr marL="0" marR="0" lvl="4" indent="0" algn="r" rtl="0">
              <a:spcBef>
                <a:spcPts val="0"/>
              </a:spcBef>
              <a:buNone/>
              <a:defRPr sz="900" b="0" i="0" u="none" strike="noStrike" cap="none">
                <a:solidFill>
                  <a:schemeClr val="dk2"/>
                </a:solidFill>
                <a:latin typeface="Libre Franklin"/>
                <a:ea typeface="Libre Franklin"/>
                <a:cs typeface="Libre Franklin"/>
                <a:sym typeface="Libre Franklin"/>
              </a:defRPr>
            </a:lvl5pPr>
            <a:lvl6pPr marL="0" marR="0" lvl="5" indent="0" algn="r" rtl="0">
              <a:spcBef>
                <a:spcPts val="0"/>
              </a:spcBef>
              <a:buNone/>
              <a:defRPr sz="900" b="0" i="0" u="none" strike="noStrike" cap="none">
                <a:solidFill>
                  <a:schemeClr val="dk2"/>
                </a:solidFill>
                <a:latin typeface="Libre Franklin"/>
                <a:ea typeface="Libre Franklin"/>
                <a:cs typeface="Libre Franklin"/>
                <a:sym typeface="Libre Franklin"/>
              </a:defRPr>
            </a:lvl6pPr>
            <a:lvl7pPr marL="0" marR="0" lvl="6" indent="0" algn="r" rtl="0">
              <a:spcBef>
                <a:spcPts val="0"/>
              </a:spcBef>
              <a:buNone/>
              <a:defRPr sz="900" b="0" i="0" u="none" strike="noStrike" cap="none">
                <a:solidFill>
                  <a:schemeClr val="dk2"/>
                </a:solidFill>
                <a:latin typeface="Libre Franklin"/>
                <a:ea typeface="Libre Franklin"/>
                <a:cs typeface="Libre Franklin"/>
                <a:sym typeface="Libre Franklin"/>
              </a:defRPr>
            </a:lvl7pPr>
            <a:lvl8pPr marL="0" marR="0" lvl="7" indent="0" algn="r" rtl="0">
              <a:spcBef>
                <a:spcPts val="0"/>
              </a:spcBef>
              <a:buNone/>
              <a:defRPr sz="900" b="0" i="0" u="none" strike="noStrike" cap="none">
                <a:solidFill>
                  <a:schemeClr val="dk2"/>
                </a:solidFill>
                <a:latin typeface="Libre Franklin"/>
                <a:ea typeface="Libre Franklin"/>
                <a:cs typeface="Libre Franklin"/>
                <a:sym typeface="Libre Franklin"/>
              </a:defRPr>
            </a:lvl8pPr>
            <a:lvl9pPr marL="0" marR="0" lvl="8" indent="0" algn="r" rtl="0">
              <a:spcBef>
                <a:spcPts val="0"/>
              </a:spcBef>
              <a:buNone/>
              <a:defRPr sz="900" b="0" i="0" u="none" strike="noStrike" cap="none">
                <a:solidFill>
                  <a:schemeClr val="dk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13" title="Side bar"/>
          <p:cNvSpPr/>
          <p:nvPr/>
        </p:nvSpPr>
        <p:spPr>
          <a:xfrm>
            <a:off x="358571" y="282"/>
            <a:ext cx="171450" cy="5143500"/>
          </a:xfrm>
          <a:prstGeom prst="rect">
            <a:avLst/>
          </a:prstGeom>
          <a:solidFill>
            <a:schemeClr val="dk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3" r:id="rId4"/>
    <p:sldLayoutId id="2147483664" r:id="rId5"/>
    <p:sldLayoutId id="2147483667" r:id="rId6"/>
    <p:sldLayoutId id="2147483668" r:id="rId7"/>
    <p:sldLayoutId id="2147483669"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026">
          <p15:clr>
            <a:srgbClr val="F26B43"/>
          </p15:clr>
        </p15:guide>
        <p15:guide id="2" orient="horz" pos="1080">
          <p15:clr>
            <a:srgbClr val="F26B43"/>
          </p15:clr>
        </p15:guide>
        <p15:guide id="3" orient="horz" pos="2772">
          <p15:clr>
            <a:srgbClr val="F26B43"/>
          </p15:clr>
        </p15:guide>
        <p15:guide id="4" orient="horz" pos="324">
          <p15:clr>
            <a:srgbClr val="F26B43"/>
          </p15:clr>
        </p15:guide>
        <p15:guide id="5" orient="horz" pos="1134">
          <p15:clr>
            <a:srgbClr val="F26B43"/>
          </p15:clr>
        </p15:guide>
        <p15:guide id="6" pos="5184">
          <p15:clr>
            <a:srgbClr val="F26B43"/>
          </p15:clr>
        </p15:guide>
        <p15:guide id="7" pos="702">
          <p15:clr>
            <a:srgbClr val="F26B43"/>
          </p15:clr>
        </p15:guide>
        <p15:guide id="8" pos="64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slide" Target="slide23.xml"/><Relationship Id="rId13" Type="http://schemas.openxmlformats.org/officeDocument/2006/relationships/slide" Target="slide36.xml"/><Relationship Id="rId3" Type="http://schemas.openxmlformats.org/officeDocument/2006/relationships/slide" Target="slide13.xml"/><Relationship Id="rId7" Type="http://schemas.openxmlformats.org/officeDocument/2006/relationships/slide" Target="slide21.xml"/><Relationship Id="rId12" Type="http://schemas.openxmlformats.org/officeDocument/2006/relationships/slide" Target="slide33.xml"/><Relationship Id="rId2" Type="http://schemas.openxmlformats.org/officeDocument/2006/relationships/slide" Target="slide11.xml"/><Relationship Id="rId1" Type="http://schemas.openxmlformats.org/officeDocument/2006/relationships/slideLayout" Target="../slideLayouts/slideLayout16.xml"/><Relationship Id="rId6" Type="http://schemas.openxmlformats.org/officeDocument/2006/relationships/slide" Target="slide19.xml"/><Relationship Id="rId11" Type="http://schemas.openxmlformats.org/officeDocument/2006/relationships/slide" Target="slide29.xml"/><Relationship Id="rId5" Type="http://schemas.openxmlformats.org/officeDocument/2006/relationships/slide" Target="slide17.xml"/><Relationship Id="rId15" Type="http://schemas.openxmlformats.org/officeDocument/2006/relationships/slide" Target="slide39.xml"/><Relationship Id="rId10" Type="http://schemas.openxmlformats.org/officeDocument/2006/relationships/slide" Target="slide27.xml"/><Relationship Id="rId4" Type="http://schemas.openxmlformats.org/officeDocument/2006/relationships/slide" Target="slide15.xml"/><Relationship Id="rId9" Type="http://schemas.openxmlformats.org/officeDocument/2006/relationships/slide" Target="slide25.xml"/><Relationship Id="rId14" Type="http://schemas.openxmlformats.org/officeDocument/2006/relationships/slide" Target="slide3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slide" Target="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slide" Target="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slide" Target="slid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slide" Target="slide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slide" Target="slide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slide" Target="slide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slide" Target="slide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slide" Target="slide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slide" Target="slide10.xml"/><Relationship Id="rId5" Type="http://schemas.openxmlformats.org/officeDocument/2006/relationships/image" Target="../media/image28.emf"/><Relationship Id="rId4" Type="http://schemas.openxmlformats.org/officeDocument/2006/relationships/oleObject" Target="../embeddings/oleObject1.bin"/></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5.xml"/><Relationship Id="rId5" Type="http://schemas.openxmlformats.org/officeDocument/2006/relationships/image" Target="../media/image12.jpg"/><Relationship Id="rId4" Type="http://schemas.openxmlformats.org/officeDocument/2006/relationships/slide" Target="slide10.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12.jp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slide" Target="slide10.xml"/><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image" Target="../media/image35.png"/><Relationship Id="rId11" Type="http://schemas.openxmlformats.org/officeDocument/2006/relationships/image" Target="../media/image40.png"/><Relationship Id="rId5" Type="http://schemas.openxmlformats.org/officeDocument/2006/relationships/image" Target="../media/image34.pn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41.png"/><Relationship Id="rId1" Type="http://schemas.openxmlformats.org/officeDocument/2006/relationships/slideLayout" Target="../slideLayouts/slideLayout13.xml"/><Relationship Id="rId4" Type="http://schemas.openxmlformats.org/officeDocument/2006/relationships/image" Target="../media/image12.jpg"/></Relationships>
</file>

<file path=ppt/slides/_rels/slide37.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42.png"/><Relationship Id="rId1" Type="http://schemas.openxmlformats.org/officeDocument/2006/relationships/slideLayout" Target="../slideLayouts/slideLayout13.xml"/><Relationship Id="rId4" Type="http://schemas.openxmlformats.org/officeDocument/2006/relationships/image" Target="../media/image12.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43.png"/><Relationship Id="rId1" Type="http://schemas.openxmlformats.org/officeDocument/2006/relationships/slideLayout" Target="../slideLayouts/slideLayout13.xml"/><Relationship Id="rId4" Type="http://schemas.openxmlformats.org/officeDocument/2006/relationships/image" Target="../media/image12.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slide" Target="slide43.xml"/><Relationship Id="rId2" Type="http://schemas.openxmlformats.org/officeDocument/2006/relationships/slide" Target="slide42.xml"/><Relationship Id="rId1" Type="http://schemas.openxmlformats.org/officeDocument/2006/relationships/slideLayout" Target="../slideLayouts/slideLayout16.xml"/><Relationship Id="rId6" Type="http://schemas.openxmlformats.org/officeDocument/2006/relationships/slide" Target="slide46.xml"/><Relationship Id="rId5" Type="http://schemas.openxmlformats.org/officeDocument/2006/relationships/slide" Target="slide45.xml"/><Relationship Id="rId4" Type="http://schemas.openxmlformats.org/officeDocument/2006/relationships/slide" Target="slide44.xml"/></Relationships>
</file>

<file path=ppt/slides/_rels/slide42.xml.rels><?xml version="1.0" encoding="UTF-8" standalone="yes"?>
<Relationships xmlns="http://schemas.openxmlformats.org/package/2006/relationships"><Relationship Id="rId3" Type="http://schemas.openxmlformats.org/officeDocument/2006/relationships/slide" Target="slide41.xml"/><Relationship Id="rId2" Type="http://schemas.openxmlformats.org/officeDocument/2006/relationships/image" Target="../media/image44.png"/><Relationship Id="rId1" Type="http://schemas.openxmlformats.org/officeDocument/2006/relationships/slideLayout" Target="../slideLayouts/slideLayout13.xml"/><Relationship Id="rId4" Type="http://schemas.openxmlformats.org/officeDocument/2006/relationships/image" Target="../media/image12.jpg"/></Relationships>
</file>

<file path=ppt/slides/_rels/slide4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slide" Target="slide41.xml"/></Relationships>
</file>

<file path=ppt/slides/_rels/slide44.xml.rels><?xml version="1.0" encoding="UTF-8" standalone="yes"?>
<Relationships xmlns="http://schemas.openxmlformats.org/package/2006/relationships"><Relationship Id="rId3" Type="http://schemas.openxmlformats.org/officeDocument/2006/relationships/slide" Target="slide41.xml"/><Relationship Id="rId2" Type="http://schemas.openxmlformats.org/officeDocument/2006/relationships/image" Target="../media/image46.png"/><Relationship Id="rId1" Type="http://schemas.openxmlformats.org/officeDocument/2006/relationships/slideLayout" Target="../slideLayouts/slideLayout13.xml"/><Relationship Id="rId4" Type="http://schemas.openxmlformats.org/officeDocument/2006/relationships/image" Target="../media/image12.jpg"/></Relationships>
</file>

<file path=ppt/slides/_rels/slide45.xml.rels><?xml version="1.0" encoding="UTF-8" standalone="yes"?>
<Relationships xmlns="http://schemas.openxmlformats.org/package/2006/relationships"><Relationship Id="rId3" Type="http://schemas.openxmlformats.org/officeDocument/2006/relationships/slide" Target="slide41.xml"/><Relationship Id="rId2" Type="http://schemas.openxmlformats.org/officeDocument/2006/relationships/image" Target="../media/image47.png"/><Relationship Id="rId1" Type="http://schemas.openxmlformats.org/officeDocument/2006/relationships/slideLayout" Target="../slideLayouts/slideLayout13.xml"/><Relationship Id="rId4" Type="http://schemas.openxmlformats.org/officeDocument/2006/relationships/image" Target="../media/image12.jpg"/></Relationships>
</file>

<file path=ppt/slides/_rels/slide4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hyperlink" Target="https://www.nltk.org/" TargetMode="External"/><Relationship Id="rId7" Type="http://schemas.openxmlformats.org/officeDocument/2006/relationships/hyperlink" Target="https://huggingface.co/transformers/" TargetMode="External"/><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hyperlink" Target="https://xgboost.readthedocs.io/" TargetMode="External"/><Relationship Id="rId5" Type="http://schemas.openxmlformats.org/officeDocument/2006/relationships/hyperlink" Target="https://scikit-learn.org/stable/" TargetMode="External"/><Relationship Id="rId4" Type="http://schemas.openxmlformats.org/officeDocument/2006/relationships/hyperlink" Target="https://www.cs.uic.edu/~liub/FBS/sentiment-analysis.html"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txBox="1">
            <a:spLocks noGrp="1"/>
          </p:cNvSpPr>
          <p:nvPr>
            <p:ph type="ctrTitle"/>
          </p:nvPr>
        </p:nvSpPr>
        <p:spPr>
          <a:xfrm>
            <a:off x="1436346" y="780176"/>
            <a:ext cx="6270922" cy="2340529"/>
          </a:xfrm>
          <a:prstGeom prst="rect">
            <a:avLst/>
          </a:prstGeom>
          <a:noFill/>
          <a:ln>
            <a:noFill/>
          </a:ln>
        </p:spPr>
        <p:txBody>
          <a:bodyPr spcFirstLastPara="1" wrap="square" lIns="68575" tIns="34275" rIns="68575" bIns="34275" anchor="b" anchorCtr="0">
            <a:noAutofit/>
          </a:bodyPr>
          <a:lstStyle/>
          <a:p>
            <a:pPr marL="0" lvl="0" indent="0" algn="ctr" rtl="0">
              <a:lnSpc>
                <a:spcPct val="89000"/>
              </a:lnSpc>
              <a:spcBef>
                <a:spcPts val="0"/>
              </a:spcBef>
              <a:spcAft>
                <a:spcPts val="0"/>
              </a:spcAft>
              <a:buClr>
                <a:schemeClr val="dk2"/>
              </a:buClr>
              <a:buSzPts val="5000"/>
              <a:buFont typeface="Libre Franklin"/>
              <a:buNone/>
            </a:pPr>
            <a:r>
              <a:rPr lang="en" sz="5000" dirty="0"/>
              <a:t>E-COMMERCE SENTIMENT ANALYSIS</a:t>
            </a:r>
            <a:endParaRPr dirty="0"/>
          </a:p>
        </p:txBody>
      </p:sp>
      <p:sp>
        <p:nvSpPr>
          <p:cNvPr id="139" name="Google Shape;139;p25"/>
          <p:cNvSpPr txBox="1">
            <a:spLocks noGrp="1"/>
          </p:cNvSpPr>
          <p:nvPr>
            <p:ph type="subTitle" idx="1"/>
          </p:nvPr>
        </p:nvSpPr>
        <p:spPr>
          <a:xfrm>
            <a:off x="1371600" y="3227268"/>
            <a:ext cx="6335668" cy="814678"/>
          </a:xfrm>
          <a:prstGeom prst="rect">
            <a:avLst/>
          </a:prstGeom>
          <a:noFill/>
          <a:ln>
            <a:noFill/>
          </a:ln>
        </p:spPr>
        <p:txBody>
          <a:bodyPr spcFirstLastPara="1" wrap="square" lIns="68575" tIns="34275" rIns="68575" bIns="34275" anchor="t" anchorCtr="0">
            <a:normAutofit fontScale="92500" lnSpcReduction="20000"/>
          </a:bodyPr>
          <a:lstStyle/>
          <a:p>
            <a:pPr marL="0" lvl="0" indent="0" algn="r" rtl="0">
              <a:lnSpc>
                <a:spcPct val="112000"/>
              </a:lnSpc>
              <a:spcBef>
                <a:spcPts val="0"/>
              </a:spcBef>
              <a:spcAft>
                <a:spcPts val="0"/>
              </a:spcAft>
              <a:buClr>
                <a:schemeClr val="dk2"/>
              </a:buClr>
              <a:buSzPct val="100000"/>
              <a:buNone/>
            </a:pPr>
            <a:r>
              <a:rPr lang="en" dirty="0"/>
              <a:t>-Group 8, ADSML Cohort 6</a:t>
            </a:r>
            <a:endParaRPr dirty="0"/>
          </a:p>
          <a:p>
            <a:pPr marL="0" lvl="0" indent="0" algn="r" rtl="0">
              <a:lnSpc>
                <a:spcPct val="112000"/>
              </a:lnSpc>
              <a:spcBef>
                <a:spcPts val="0"/>
              </a:spcBef>
              <a:spcAft>
                <a:spcPts val="0"/>
              </a:spcAft>
              <a:buClr>
                <a:schemeClr val="dk2"/>
              </a:buClr>
              <a:buSzPct val="100000"/>
              <a:buNone/>
            </a:pPr>
            <a:r>
              <a:rPr lang="en" dirty="0"/>
              <a:t>-Akshay, Udith, Shanmugavalli, Srinivas, Manisha, Swapnil, Basker</a:t>
            </a:r>
          </a:p>
          <a:p>
            <a:pPr marL="0" lvl="0" indent="0" algn="r" rtl="0">
              <a:lnSpc>
                <a:spcPct val="112000"/>
              </a:lnSpc>
              <a:spcBef>
                <a:spcPts val="0"/>
              </a:spcBef>
              <a:spcAft>
                <a:spcPts val="0"/>
              </a:spcAft>
              <a:buClr>
                <a:schemeClr val="dk2"/>
              </a:buClr>
              <a:buSzPct val="100000"/>
              <a:buNone/>
            </a:pPr>
            <a:r>
              <a:rPr lang="en" dirty="0"/>
              <a:t>-Mentor: Sriram</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Prototypes : Neural Network Model Variations</a:t>
            </a:r>
            <a:endParaRPr lang="en-IN" dirty="0"/>
          </a:p>
        </p:txBody>
      </p:sp>
      <p:graphicFrame>
        <p:nvGraphicFramePr>
          <p:cNvPr id="4" name="Table 3">
            <a:extLst>
              <a:ext uri="{FF2B5EF4-FFF2-40B4-BE49-F238E27FC236}">
                <a16:creationId xmlns:a16="http://schemas.microsoft.com/office/drawing/2014/main" id="{BCBCE484-EB37-9720-5759-FD36A826934A}"/>
              </a:ext>
            </a:extLst>
          </p:cNvPr>
          <p:cNvGraphicFramePr>
            <a:graphicFrameLocks noGrp="1"/>
          </p:cNvGraphicFramePr>
          <p:nvPr>
            <p:extLst>
              <p:ext uri="{D42A27DB-BD31-4B8C-83A1-F6EECF244321}">
                <p14:modId xmlns:p14="http://schemas.microsoft.com/office/powerpoint/2010/main" val="2834219316"/>
              </p:ext>
            </p:extLst>
          </p:nvPr>
        </p:nvGraphicFramePr>
        <p:xfrm>
          <a:off x="528506" y="1711234"/>
          <a:ext cx="8498045" cy="3344107"/>
        </p:xfrm>
        <a:graphic>
          <a:graphicData uri="http://schemas.openxmlformats.org/drawingml/2006/table">
            <a:tbl>
              <a:tblPr>
                <a:tableStyleId>{616DA210-FB5B-4158-B5E0-FEB733F419BA}</a:tableStyleId>
              </a:tblPr>
              <a:tblGrid>
                <a:gridCol w="298177">
                  <a:extLst>
                    <a:ext uri="{9D8B030D-6E8A-4147-A177-3AD203B41FA5}">
                      <a16:colId xmlns:a16="http://schemas.microsoft.com/office/drawing/2014/main" val="1311344313"/>
                    </a:ext>
                  </a:extLst>
                </a:gridCol>
                <a:gridCol w="1269350">
                  <a:extLst>
                    <a:ext uri="{9D8B030D-6E8A-4147-A177-3AD203B41FA5}">
                      <a16:colId xmlns:a16="http://schemas.microsoft.com/office/drawing/2014/main" val="3579655934"/>
                    </a:ext>
                  </a:extLst>
                </a:gridCol>
                <a:gridCol w="435426">
                  <a:extLst>
                    <a:ext uri="{9D8B030D-6E8A-4147-A177-3AD203B41FA5}">
                      <a16:colId xmlns:a16="http://schemas.microsoft.com/office/drawing/2014/main" val="875147827"/>
                    </a:ext>
                  </a:extLst>
                </a:gridCol>
                <a:gridCol w="515253">
                  <a:extLst>
                    <a:ext uri="{9D8B030D-6E8A-4147-A177-3AD203B41FA5}">
                      <a16:colId xmlns:a16="http://schemas.microsoft.com/office/drawing/2014/main" val="287762032"/>
                    </a:ext>
                  </a:extLst>
                </a:gridCol>
                <a:gridCol w="406397">
                  <a:extLst>
                    <a:ext uri="{9D8B030D-6E8A-4147-A177-3AD203B41FA5}">
                      <a16:colId xmlns:a16="http://schemas.microsoft.com/office/drawing/2014/main" val="667729429"/>
                    </a:ext>
                  </a:extLst>
                </a:gridCol>
                <a:gridCol w="416073">
                  <a:extLst>
                    <a:ext uri="{9D8B030D-6E8A-4147-A177-3AD203B41FA5}">
                      <a16:colId xmlns:a16="http://schemas.microsoft.com/office/drawing/2014/main" val="4046138130"/>
                    </a:ext>
                  </a:extLst>
                </a:gridCol>
                <a:gridCol w="416073">
                  <a:extLst>
                    <a:ext uri="{9D8B030D-6E8A-4147-A177-3AD203B41FA5}">
                      <a16:colId xmlns:a16="http://schemas.microsoft.com/office/drawing/2014/main" val="692557068"/>
                    </a:ext>
                  </a:extLst>
                </a:gridCol>
                <a:gridCol w="561214">
                  <a:extLst>
                    <a:ext uri="{9D8B030D-6E8A-4147-A177-3AD203B41FA5}">
                      <a16:colId xmlns:a16="http://schemas.microsoft.com/office/drawing/2014/main" val="3169812588"/>
                    </a:ext>
                  </a:extLst>
                </a:gridCol>
                <a:gridCol w="580567">
                  <a:extLst>
                    <a:ext uri="{9D8B030D-6E8A-4147-A177-3AD203B41FA5}">
                      <a16:colId xmlns:a16="http://schemas.microsoft.com/office/drawing/2014/main" val="3666809672"/>
                    </a:ext>
                  </a:extLst>
                </a:gridCol>
                <a:gridCol w="609595">
                  <a:extLst>
                    <a:ext uri="{9D8B030D-6E8A-4147-A177-3AD203B41FA5}">
                      <a16:colId xmlns:a16="http://schemas.microsoft.com/office/drawing/2014/main" val="1220699884"/>
                    </a:ext>
                  </a:extLst>
                </a:gridCol>
                <a:gridCol w="609595">
                  <a:extLst>
                    <a:ext uri="{9D8B030D-6E8A-4147-A177-3AD203B41FA5}">
                      <a16:colId xmlns:a16="http://schemas.microsoft.com/office/drawing/2014/main" val="2949887398"/>
                    </a:ext>
                  </a:extLst>
                </a:gridCol>
                <a:gridCol w="660395">
                  <a:extLst>
                    <a:ext uri="{9D8B030D-6E8A-4147-A177-3AD203B41FA5}">
                      <a16:colId xmlns:a16="http://schemas.microsoft.com/office/drawing/2014/main" val="1688003234"/>
                    </a:ext>
                  </a:extLst>
                </a:gridCol>
                <a:gridCol w="515253">
                  <a:extLst>
                    <a:ext uri="{9D8B030D-6E8A-4147-A177-3AD203B41FA5}">
                      <a16:colId xmlns:a16="http://schemas.microsoft.com/office/drawing/2014/main" val="2786889155"/>
                    </a:ext>
                  </a:extLst>
                </a:gridCol>
                <a:gridCol w="515253">
                  <a:extLst>
                    <a:ext uri="{9D8B030D-6E8A-4147-A177-3AD203B41FA5}">
                      <a16:colId xmlns:a16="http://schemas.microsoft.com/office/drawing/2014/main" val="1607435520"/>
                    </a:ext>
                  </a:extLst>
                </a:gridCol>
                <a:gridCol w="689424">
                  <a:extLst>
                    <a:ext uri="{9D8B030D-6E8A-4147-A177-3AD203B41FA5}">
                      <a16:colId xmlns:a16="http://schemas.microsoft.com/office/drawing/2014/main" val="93395612"/>
                    </a:ext>
                  </a:extLst>
                </a:gridCol>
              </a:tblGrid>
              <a:tr h="551227">
                <a:tc>
                  <a:txBody>
                    <a:bodyPr/>
                    <a:lstStyle/>
                    <a:p>
                      <a:pPr algn="ctr" fontAlgn="b"/>
                      <a:r>
                        <a:rPr lang="en-IN" sz="900" b="1" i="0" u="none" strike="noStrike" dirty="0">
                          <a:solidFill>
                            <a:srgbClr val="000000"/>
                          </a:solidFill>
                          <a:effectLst/>
                          <a:latin typeface="Calibri" panose="020F0502020204030204" pitchFamily="34" charset="0"/>
                        </a:rPr>
                        <a:t>#</a:t>
                      </a:r>
                    </a:p>
                  </a:txBody>
                  <a:tcPr marL="5935" marR="5935" marT="5935" marB="0" anchor="ctr"/>
                </a:tc>
                <a:tc>
                  <a:txBody>
                    <a:bodyPr/>
                    <a:lstStyle/>
                    <a:p>
                      <a:pPr algn="ctr" fontAlgn="b"/>
                      <a:r>
                        <a:rPr lang="en-IN" sz="900" b="1" u="none" strike="noStrike" dirty="0">
                          <a:effectLst/>
                        </a:rPr>
                        <a:t>Model</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SBERT</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SMOTE/</a:t>
                      </a:r>
                    </a:p>
                    <a:p>
                      <a:pPr algn="ctr" fontAlgn="b"/>
                      <a:r>
                        <a:rPr lang="en-IN" sz="900" b="1" u="none" strike="noStrike" dirty="0">
                          <a:effectLst/>
                        </a:rPr>
                        <a:t>Tomek</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MLP</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LSTM</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GRU</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Transformer</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Class Weighing</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Pipeline / 2Stage </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Auto -Encoder</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Embedding Scaling</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Pre-Trained BERT</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Fine-Tuning BERT</a:t>
                      </a:r>
                      <a:endParaRPr lang="en-IN" sz="900" b="1" i="0" u="none" strike="noStrike" dirty="0">
                        <a:solidFill>
                          <a:srgbClr val="00000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Prompt Engineering</a:t>
                      </a:r>
                      <a:endParaRPr lang="en-IN" sz="900" b="1" i="0" u="none" strike="noStrike" dirty="0">
                        <a:solidFill>
                          <a:srgbClr val="000000"/>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2370475107"/>
                  </a:ext>
                </a:extLst>
              </a:tr>
              <a:tr h="174555">
                <a:tc>
                  <a:txBody>
                    <a:bodyPr/>
                    <a:lstStyle/>
                    <a:p>
                      <a:pPr algn="ctr" fontAlgn="b"/>
                      <a:r>
                        <a:rPr lang="en-IN" sz="900" b="1" i="0" u="none" strike="noStrike" dirty="0">
                          <a:solidFill>
                            <a:srgbClr val="375623"/>
                          </a:solidFill>
                          <a:effectLst/>
                          <a:latin typeface="Calibri" panose="020F0502020204030204" pitchFamily="34" charset="0"/>
                        </a:rPr>
                        <a:t>1</a:t>
                      </a:r>
                    </a:p>
                  </a:txBody>
                  <a:tcPr marL="5935" marR="5935" marT="5935" marB="0" anchor="ctr"/>
                </a:tc>
                <a:tc>
                  <a:txBody>
                    <a:bodyPr/>
                    <a:lstStyle/>
                    <a:p>
                      <a:pPr algn="ctr" fontAlgn="b"/>
                      <a:r>
                        <a:rPr lang="en-IN" sz="900" u="none" strike="noStrike" dirty="0">
                          <a:effectLst/>
                          <a:hlinkClick r:id="rId2" action="ppaction://hlinksldjump"/>
                        </a:rPr>
                        <a:t>NN #1</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2443055996"/>
                  </a:ext>
                </a:extLst>
              </a:tr>
              <a:tr h="174555">
                <a:tc>
                  <a:txBody>
                    <a:bodyPr/>
                    <a:lstStyle/>
                    <a:p>
                      <a:pPr algn="ctr" fontAlgn="b"/>
                      <a:r>
                        <a:rPr lang="en-IN" sz="900" b="1" i="0" u="none" strike="noStrike" dirty="0">
                          <a:solidFill>
                            <a:srgbClr val="375623"/>
                          </a:solidFill>
                          <a:effectLst/>
                          <a:latin typeface="Calibri" panose="020F0502020204030204" pitchFamily="34" charset="0"/>
                        </a:rPr>
                        <a:t>2</a:t>
                      </a:r>
                    </a:p>
                  </a:txBody>
                  <a:tcPr marL="5935" marR="5935" marT="5935" marB="0" anchor="ctr"/>
                </a:tc>
                <a:tc>
                  <a:txBody>
                    <a:bodyPr/>
                    <a:lstStyle/>
                    <a:p>
                      <a:pPr algn="ctr" fontAlgn="b"/>
                      <a:r>
                        <a:rPr lang="en-IN" sz="900" u="none" strike="noStrike" dirty="0">
                          <a:effectLst/>
                          <a:hlinkClick r:id="rId3" action="ppaction://hlinksldjump"/>
                        </a:rPr>
                        <a:t>NN #2</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1693780282"/>
                  </a:ext>
                </a:extLst>
              </a:tr>
              <a:tr h="174555">
                <a:tc>
                  <a:txBody>
                    <a:bodyPr/>
                    <a:lstStyle/>
                    <a:p>
                      <a:pPr algn="ctr" fontAlgn="b"/>
                      <a:r>
                        <a:rPr lang="en-IN" sz="900" b="1" i="0" u="none" strike="noStrike" dirty="0">
                          <a:solidFill>
                            <a:srgbClr val="375623"/>
                          </a:solidFill>
                          <a:effectLst/>
                          <a:latin typeface="Calibri" panose="020F0502020204030204" pitchFamily="34" charset="0"/>
                        </a:rPr>
                        <a:t>3</a:t>
                      </a:r>
                    </a:p>
                  </a:txBody>
                  <a:tcPr marL="5935" marR="5935" marT="5935" marB="0" anchor="ctr"/>
                </a:tc>
                <a:tc>
                  <a:txBody>
                    <a:bodyPr/>
                    <a:lstStyle/>
                    <a:p>
                      <a:pPr algn="ctr" fontAlgn="b"/>
                      <a:r>
                        <a:rPr lang="en-IN" sz="900" u="none" strike="noStrike" dirty="0">
                          <a:effectLst/>
                          <a:hlinkClick r:id="rId4" action="ppaction://hlinksldjump"/>
                        </a:rPr>
                        <a:t>NN #3</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1543790221"/>
                  </a:ext>
                </a:extLst>
              </a:tr>
              <a:tr h="174555">
                <a:tc>
                  <a:txBody>
                    <a:bodyPr/>
                    <a:lstStyle/>
                    <a:p>
                      <a:pPr algn="ctr" fontAlgn="b"/>
                      <a:r>
                        <a:rPr lang="en-IN" sz="900" b="1" i="0" u="none" strike="noStrike" dirty="0">
                          <a:solidFill>
                            <a:srgbClr val="375623"/>
                          </a:solidFill>
                          <a:effectLst/>
                          <a:latin typeface="Calibri" panose="020F0502020204030204" pitchFamily="34" charset="0"/>
                        </a:rPr>
                        <a:t>4</a:t>
                      </a:r>
                    </a:p>
                  </a:txBody>
                  <a:tcPr marL="5935" marR="5935" marT="5935" marB="0" anchor="ctr"/>
                </a:tc>
                <a:tc>
                  <a:txBody>
                    <a:bodyPr/>
                    <a:lstStyle/>
                    <a:p>
                      <a:pPr algn="ctr" fontAlgn="b"/>
                      <a:r>
                        <a:rPr lang="en-IN" sz="900" u="none" strike="noStrike" dirty="0">
                          <a:effectLst/>
                          <a:hlinkClick r:id="rId5" action="ppaction://hlinksldjump"/>
                        </a:rPr>
                        <a:t>NN #4</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1818355790"/>
                  </a:ext>
                </a:extLst>
              </a:tr>
              <a:tr h="174555">
                <a:tc>
                  <a:txBody>
                    <a:bodyPr/>
                    <a:lstStyle/>
                    <a:p>
                      <a:pPr algn="ctr" fontAlgn="b"/>
                      <a:r>
                        <a:rPr lang="en-IN" sz="900" b="1" i="0" u="none" strike="noStrike" dirty="0">
                          <a:solidFill>
                            <a:srgbClr val="375623"/>
                          </a:solidFill>
                          <a:effectLst/>
                          <a:latin typeface="Calibri" panose="020F0502020204030204" pitchFamily="34" charset="0"/>
                        </a:rPr>
                        <a:t>5</a:t>
                      </a:r>
                    </a:p>
                  </a:txBody>
                  <a:tcPr marL="5935" marR="5935" marT="5935" marB="0" anchor="ctr"/>
                </a:tc>
                <a:tc>
                  <a:txBody>
                    <a:bodyPr/>
                    <a:lstStyle/>
                    <a:p>
                      <a:pPr algn="ctr" fontAlgn="b"/>
                      <a:r>
                        <a:rPr lang="en-IN" sz="900" u="none" strike="noStrike" dirty="0">
                          <a:effectLst/>
                          <a:hlinkClick r:id="rId6" action="ppaction://hlinksldjump"/>
                        </a:rPr>
                        <a:t>NN #5</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452899534"/>
                  </a:ext>
                </a:extLst>
              </a:tr>
              <a:tr h="174555">
                <a:tc>
                  <a:txBody>
                    <a:bodyPr/>
                    <a:lstStyle/>
                    <a:p>
                      <a:pPr algn="ctr" fontAlgn="b"/>
                      <a:r>
                        <a:rPr lang="en-IN" sz="900" b="1" i="0" u="none" strike="noStrike" dirty="0">
                          <a:solidFill>
                            <a:srgbClr val="375623"/>
                          </a:solidFill>
                          <a:effectLst/>
                          <a:latin typeface="Calibri" panose="020F0502020204030204" pitchFamily="34" charset="0"/>
                        </a:rPr>
                        <a:t>6</a:t>
                      </a:r>
                    </a:p>
                  </a:txBody>
                  <a:tcPr marL="5935" marR="5935" marT="5935" marB="0" anchor="ctr"/>
                </a:tc>
                <a:tc>
                  <a:txBody>
                    <a:bodyPr/>
                    <a:lstStyle/>
                    <a:p>
                      <a:pPr algn="ctr" fontAlgn="b"/>
                      <a:r>
                        <a:rPr lang="en-IN" sz="900" u="none" strike="noStrike" dirty="0">
                          <a:effectLst/>
                          <a:hlinkClick r:id="rId7" action="ppaction://hlinksldjump"/>
                        </a:rPr>
                        <a:t>NN #6</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3960007278"/>
                  </a:ext>
                </a:extLst>
              </a:tr>
              <a:tr h="174555">
                <a:tc>
                  <a:txBody>
                    <a:bodyPr/>
                    <a:lstStyle/>
                    <a:p>
                      <a:pPr algn="ctr" fontAlgn="b"/>
                      <a:r>
                        <a:rPr lang="en-IN" sz="900" b="1" i="0" u="none" strike="noStrike" dirty="0">
                          <a:solidFill>
                            <a:srgbClr val="375623"/>
                          </a:solidFill>
                          <a:effectLst/>
                          <a:latin typeface="Calibri" panose="020F0502020204030204" pitchFamily="34" charset="0"/>
                        </a:rPr>
                        <a:t>7</a:t>
                      </a:r>
                    </a:p>
                  </a:txBody>
                  <a:tcPr marL="5935" marR="5935" marT="5935" marB="0" anchor="ctr"/>
                </a:tc>
                <a:tc>
                  <a:txBody>
                    <a:bodyPr/>
                    <a:lstStyle/>
                    <a:p>
                      <a:pPr algn="ctr" fontAlgn="b"/>
                      <a:r>
                        <a:rPr lang="en-IN" sz="900" u="none" strike="noStrike" dirty="0">
                          <a:effectLst/>
                          <a:hlinkClick r:id="rId8" action="ppaction://hlinksldjump"/>
                        </a:rPr>
                        <a:t>NN #7</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4293139221"/>
                  </a:ext>
                </a:extLst>
              </a:tr>
              <a:tr h="174555">
                <a:tc>
                  <a:txBody>
                    <a:bodyPr/>
                    <a:lstStyle/>
                    <a:p>
                      <a:pPr algn="ctr" fontAlgn="b"/>
                      <a:r>
                        <a:rPr lang="en-IN" sz="900" b="1" i="0" u="none" strike="noStrike" dirty="0">
                          <a:solidFill>
                            <a:srgbClr val="375623"/>
                          </a:solidFill>
                          <a:effectLst/>
                          <a:latin typeface="Calibri" panose="020F0502020204030204" pitchFamily="34" charset="0"/>
                        </a:rPr>
                        <a:t>8</a:t>
                      </a:r>
                    </a:p>
                  </a:txBody>
                  <a:tcPr marL="5935" marR="5935" marT="5935" marB="0" anchor="ctr"/>
                </a:tc>
                <a:tc>
                  <a:txBody>
                    <a:bodyPr/>
                    <a:lstStyle/>
                    <a:p>
                      <a:pPr algn="ctr" fontAlgn="b"/>
                      <a:r>
                        <a:rPr lang="en-IN" sz="900" u="none" strike="noStrike" dirty="0">
                          <a:effectLst/>
                          <a:hlinkClick r:id="rId9" action="ppaction://hlinksldjump"/>
                        </a:rPr>
                        <a:t>NN #8</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1990524264"/>
                  </a:ext>
                </a:extLst>
              </a:tr>
              <a:tr h="174555">
                <a:tc>
                  <a:txBody>
                    <a:bodyPr/>
                    <a:lstStyle/>
                    <a:p>
                      <a:pPr algn="ctr" fontAlgn="b"/>
                      <a:r>
                        <a:rPr lang="en-IN" sz="900" b="1" i="0" u="none" strike="noStrike" dirty="0">
                          <a:solidFill>
                            <a:srgbClr val="375623"/>
                          </a:solidFill>
                          <a:effectLst/>
                          <a:latin typeface="Calibri" panose="020F0502020204030204" pitchFamily="34" charset="0"/>
                        </a:rPr>
                        <a:t>9</a:t>
                      </a:r>
                    </a:p>
                  </a:txBody>
                  <a:tcPr marL="5935" marR="5935" marT="5935" marB="0" anchor="ctr"/>
                </a:tc>
                <a:tc>
                  <a:txBody>
                    <a:bodyPr/>
                    <a:lstStyle/>
                    <a:p>
                      <a:pPr algn="ctr" fontAlgn="b"/>
                      <a:r>
                        <a:rPr lang="en-IN" sz="900" u="none" strike="noStrike" dirty="0">
                          <a:effectLst/>
                          <a:hlinkClick r:id="rId10" action="ppaction://hlinksldjump"/>
                        </a:rPr>
                        <a:t>NN #9</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3453341802"/>
                  </a:ext>
                </a:extLst>
              </a:tr>
              <a:tr h="174555">
                <a:tc>
                  <a:txBody>
                    <a:bodyPr/>
                    <a:lstStyle/>
                    <a:p>
                      <a:pPr algn="ctr" fontAlgn="b"/>
                      <a:r>
                        <a:rPr lang="en-IN" sz="900" b="1" i="0" u="none" strike="noStrike" dirty="0">
                          <a:solidFill>
                            <a:srgbClr val="375623"/>
                          </a:solidFill>
                          <a:effectLst/>
                          <a:latin typeface="Calibri" panose="020F0502020204030204" pitchFamily="34" charset="0"/>
                        </a:rPr>
                        <a:t>10</a:t>
                      </a:r>
                    </a:p>
                  </a:txBody>
                  <a:tcPr marL="5935" marR="5935" marT="5935" marB="0" anchor="ctr"/>
                </a:tc>
                <a:tc>
                  <a:txBody>
                    <a:bodyPr/>
                    <a:lstStyle/>
                    <a:p>
                      <a:pPr algn="ctr" fontAlgn="b"/>
                      <a:r>
                        <a:rPr lang="en-IN" sz="900" u="none" strike="noStrike" dirty="0">
                          <a:effectLst/>
                          <a:hlinkClick r:id="rId11" action="ppaction://hlinksldjump"/>
                        </a:rPr>
                        <a:t>NN #10</a:t>
                      </a:r>
                      <a:endParaRPr lang="en-IN" sz="900" b="1" i="0" u="none" strike="noStrike" dirty="0">
                        <a:solidFill>
                          <a:srgbClr val="375623"/>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2803565636"/>
                  </a:ext>
                </a:extLst>
              </a:tr>
              <a:tr h="174555">
                <a:tc>
                  <a:txBody>
                    <a:bodyPr/>
                    <a:lstStyle/>
                    <a:p>
                      <a:pPr algn="ctr" fontAlgn="b"/>
                      <a:r>
                        <a:rPr lang="en-IN" sz="900" b="1" i="0" u="none" strike="noStrike" dirty="0">
                          <a:solidFill>
                            <a:srgbClr val="00B050"/>
                          </a:solidFill>
                          <a:effectLst/>
                          <a:latin typeface="Calibri" panose="020F0502020204030204" pitchFamily="34" charset="0"/>
                        </a:rPr>
                        <a:t>11</a:t>
                      </a:r>
                    </a:p>
                  </a:txBody>
                  <a:tcPr marL="5935" marR="5935" marT="5935" marB="0" anchor="ctr"/>
                </a:tc>
                <a:tc>
                  <a:txBody>
                    <a:bodyPr/>
                    <a:lstStyle/>
                    <a:p>
                      <a:pPr algn="ctr" fontAlgn="b"/>
                      <a:r>
                        <a:rPr lang="en-IN" sz="900" b="1" u="none" strike="noStrike" dirty="0">
                          <a:solidFill>
                            <a:srgbClr val="00B050"/>
                          </a:solidFill>
                          <a:effectLst/>
                          <a:hlinkClick r:id="rId12" action="ppaction://hlinksldjump"/>
                        </a:rPr>
                        <a:t>Ensemble</a:t>
                      </a:r>
                      <a:endParaRPr lang="en-IN" sz="900" b="1" i="0" u="none" strike="noStrike" dirty="0">
                        <a:solidFill>
                          <a:srgbClr val="00B050"/>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tc>
                <a:tc>
                  <a:txBody>
                    <a:bodyPr/>
                    <a:lstStyle/>
                    <a:p>
                      <a:pPr algn="ctr" fontAlgn="b"/>
                      <a:r>
                        <a:rPr lang="en-IN" sz="900" b="1"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1943762144"/>
                  </a:ext>
                </a:extLst>
              </a:tr>
              <a:tr h="174555">
                <a:tc gridSpan="15">
                  <a:txBody>
                    <a:bodyPr/>
                    <a:lstStyle/>
                    <a:p>
                      <a:pPr algn="ctr" fontAlgn="b"/>
                      <a:r>
                        <a:rPr lang="en-IN" sz="900" b="1" i="0" u="none" strike="noStrike" dirty="0">
                          <a:solidFill>
                            <a:schemeClr val="tx1"/>
                          </a:solidFill>
                          <a:effectLst/>
                          <a:latin typeface="Calibri" panose="020F0502020204030204" pitchFamily="34" charset="0"/>
                        </a:rPr>
                        <a:t>Pre-trained Masked Language Modelling Approach</a:t>
                      </a:r>
                    </a:p>
                  </a:txBody>
                  <a:tcPr marL="5935" marR="5935" marT="5935" marB="0" anchor="ctr">
                    <a:solidFill>
                      <a:schemeClr val="accent6">
                        <a:lumMod val="60000"/>
                        <a:lumOff val="40000"/>
                      </a:schemeClr>
                    </a:solidFill>
                  </a:tcPr>
                </a:tc>
                <a:tc hMerge="1">
                  <a:txBody>
                    <a:bodyPr/>
                    <a:lstStyle/>
                    <a:p>
                      <a:pPr algn="ctr" fontAlgn="b"/>
                      <a:endParaRPr lang="en-IN" sz="900" b="1" i="0" u="none" strike="noStrike" dirty="0">
                        <a:solidFill>
                          <a:srgbClr val="00B050"/>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814401820"/>
                  </a:ext>
                </a:extLst>
              </a:tr>
              <a:tr h="174555">
                <a:tc>
                  <a:txBody>
                    <a:bodyPr/>
                    <a:lstStyle/>
                    <a:p>
                      <a:pPr algn="ctr" fontAlgn="b"/>
                      <a:r>
                        <a:rPr lang="en-IN" sz="900" b="1" i="0" u="none" strike="noStrike" dirty="0">
                          <a:solidFill>
                            <a:srgbClr val="375623"/>
                          </a:solidFill>
                          <a:effectLst/>
                          <a:latin typeface="Calibri" panose="020F0502020204030204" pitchFamily="34" charset="0"/>
                        </a:rPr>
                        <a:t>12</a:t>
                      </a:r>
                    </a:p>
                  </a:txBody>
                  <a:tcPr marL="5935" marR="5935" marT="5935" marB="0" anchor="ctr">
                    <a:solidFill>
                      <a:schemeClr val="accent6">
                        <a:lumMod val="60000"/>
                        <a:lumOff val="40000"/>
                      </a:schemeClr>
                    </a:solidFill>
                  </a:tcPr>
                </a:tc>
                <a:tc>
                  <a:txBody>
                    <a:bodyPr/>
                    <a:lstStyle/>
                    <a:p>
                      <a:pPr algn="ctr" fontAlgn="b"/>
                      <a:r>
                        <a:rPr lang="en-IN" sz="900" u="none" strike="noStrike" dirty="0">
                          <a:effectLst/>
                          <a:hlinkClick r:id="rId13" action="ppaction://hlinksldjump"/>
                        </a:rPr>
                        <a:t>RoBERTa #1</a:t>
                      </a:r>
                      <a:endParaRPr lang="en-IN" sz="900" b="1" i="0" u="none" strike="noStrike" dirty="0">
                        <a:solidFill>
                          <a:srgbClr val="375623"/>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extLst>
                  <a:ext uri="{0D108BD9-81ED-4DB2-BD59-A6C34878D82A}">
                    <a16:rowId xmlns:a16="http://schemas.microsoft.com/office/drawing/2014/main" val="3846104548"/>
                  </a:ext>
                </a:extLst>
              </a:tr>
              <a:tr h="174555">
                <a:tc>
                  <a:txBody>
                    <a:bodyPr/>
                    <a:lstStyle/>
                    <a:p>
                      <a:pPr algn="ctr" fontAlgn="b"/>
                      <a:r>
                        <a:rPr lang="en-IN" sz="900" b="1" i="0" u="none" strike="noStrike" dirty="0">
                          <a:solidFill>
                            <a:srgbClr val="375623"/>
                          </a:solidFill>
                          <a:effectLst/>
                          <a:latin typeface="Calibri" panose="020F0502020204030204" pitchFamily="34" charset="0"/>
                        </a:rPr>
                        <a:t>13</a:t>
                      </a:r>
                    </a:p>
                  </a:txBody>
                  <a:tcPr marL="5935" marR="5935" marT="5935" marB="0" anchor="ctr">
                    <a:solidFill>
                      <a:schemeClr val="accent6">
                        <a:lumMod val="60000"/>
                        <a:lumOff val="40000"/>
                      </a:schemeClr>
                    </a:solidFill>
                  </a:tcPr>
                </a:tc>
                <a:tc>
                  <a:txBody>
                    <a:bodyPr/>
                    <a:lstStyle/>
                    <a:p>
                      <a:pPr algn="ctr" fontAlgn="b"/>
                      <a:r>
                        <a:rPr lang="en-IN" sz="900" u="none" strike="noStrike" dirty="0">
                          <a:effectLst/>
                          <a:hlinkClick r:id="rId14" action="ppaction://hlinksldjump"/>
                        </a:rPr>
                        <a:t>RoBERTa #2</a:t>
                      </a:r>
                      <a:endParaRPr lang="en-IN" sz="900" b="1" i="0" u="none" strike="noStrike" dirty="0">
                        <a:solidFill>
                          <a:srgbClr val="375623"/>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tc>
                  <a:txBody>
                    <a:bodyPr/>
                    <a:lstStyle/>
                    <a:p>
                      <a:pPr algn="ctr" fontAlgn="b"/>
                      <a:r>
                        <a:rPr lang="en-IN" sz="900" u="none" strike="noStrike" dirty="0">
                          <a:effectLst/>
                        </a:rPr>
                        <a:t> </a:t>
                      </a:r>
                      <a:endParaRPr lang="en-IN" sz="900" b="1" i="0" u="none" strike="noStrike" dirty="0">
                        <a:solidFill>
                          <a:srgbClr val="548235"/>
                        </a:solidFill>
                        <a:effectLst/>
                        <a:latin typeface="Calibri" panose="020F0502020204030204" pitchFamily="34" charset="0"/>
                      </a:endParaRPr>
                    </a:p>
                  </a:txBody>
                  <a:tcPr marL="5935" marR="5935" marT="5935" marB="0" anchor="ctr">
                    <a:solidFill>
                      <a:schemeClr val="accent6">
                        <a:lumMod val="60000"/>
                        <a:lumOff val="40000"/>
                      </a:schemeClr>
                    </a:solidFill>
                  </a:tcPr>
                </a:tc>
                <a:extLst>
                  <a:ext uri="{0D108BD9-81ED-4DB2-BD59-A6C34878D82A}">
                    <a16:rowId xmlns:a16="http://schemas.microsoft.com/office/drawing/2014/main" val="2273718980"/>
                  </a:ext>
                </a:extLst>
              </a:tr>
              <a:tr h="174555">
                <a:tc gridSpan="15">
                  <a:txBody>
                    <a:bodyPr/>
                    <a:lstStyle/>
                    <a:p>
                      <a:pPr algn="ctr" fontAlgn="b"/>
                      <a:r>
                        <a:rPr lang="en-IN" sz="900" b="1" i="0" u="none" strike="noStrike" dirty="0">
                          <a:solidFill>
                            <a:schemeClr val="tx1"/>
                          </a:solidFill>
                          <a:effectLst/>
                          <a:latin typeface="Calibri" panose="020F0502020204030204" pitchFamily="34" charset="0"/>
                        </a:rPr>
                        <a:t>LLM Based Modelling Approach</a:t>
                      </a:r>
                    </a:p>
                  </a:txBody>
                  <a:tcPr marL="5935" marR="5935" marT="5935" marB="0" anchor="ctr">
                    <a:solidFill>
                      <a:schemeClr val="accent5">
                        <a:lumMod val="60000"/>
                        <a:lumOff val="40000"/>
                      </a:schemeClr>
                    </a:solidFill>
                  </a:tcPr>
                </a:tc>
                <a:tc hMerge="1">
                  <a:txBody>
                    <a:bodyPr/>
                    <a:lstStyle/>
                    <a:p>
                      <a:pPr algn="ctr" fontAlgn="b"/>
                      <a:endParaRPr lang="en-IN" sz="900" b="1" i="0" u="none" strike="noStrike" dirty="0">
                        <a:solidFill>
                          <a:srgbClr val="375623"/>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a:solidFill>
                          <a:srgbClr val="548235"/>
                        </a:solidFill>
                        <a:effectLst/>
                        <a:latin typeface="Calibri" panose="020F0502020204030204" pitchFamily="34" charset="0"/>
                      </a:endParaRPr>
                    </a:p>
                  </a:txBody>
                  <a:tcPr marL="5935" marR="5935" marT="5935" marB="0" anchor="ctr"/>
                </a:tc>
                <a:tc hMerge="1">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tc>
                <a:extLst>
                  <a:ext uri="{0D108BD9-81ED-4DB2-BD59-A6C34878D82A}">
                    <a16:rowId xmlns:a16="http://schemas.microsoft.com/office/drawing/2014/main" val="4035868"/>
                  </a:ext>
                </a:extLst>
              </a:tr>
              <a:tr h="174555">
                <a:tc>
                  <a:txBody>
                    <a:bodyPr/>
                    <a:lstStyle/>
                    <a:p>
                      <a:pPr algn="ctr" fontAlgn="b"/>
                      <a:r>
                        <a:rPr lang="en-IN" sz="900" b="1" i="0" u="none" strike="noStrike" dirty="0">
                          <a:solidFill>
                            <a:srgbClr val="375623"/>
                          </a:solidFill>
                          <a:effectLst/>
                          <a:latin typeface="Calibri" panose="020F0502020204030204" pitchFamily="34" charset="0"/>
                        </a:rPr>
                        <a:t>14</a:t>
                      </a:r>
                    </a:p>
                  </a:txBody>
                  <a:tcPr marL="5935" marR="5935" marT="5935" marB="0" anchor="ctr">
                    <a:solidFill>
                      <a:schemeClr val="accent5">
                        <a:lumMod val="60000"/>
                        <a:lumOff val="40000"/>
                      </a:schemeClr>
                    </a:solidFill>
                  </a:tcPr>
                </a:tc>
                <a:tc>
                  <a:txBody>
                    <a:bodyPr/>
                    <a:lstStyle/>
                    <a:p>
                      <a:pPr algn="ctr" fontAlgn="b"/>
                      <a:r>
                        <a:rPr lang="en-IN" sz="900" u="none" strike="noStrike" dirty="0">
                          <a:effectLst/>
                          <a:hlinkClick r:id="rId15" action="ppaction://hlinksldjump"/>
                        </a:rPr>
                        <a:t>GenAI #1</a:t>
                      </a:r>
                      <a:endParaRPr lang="en-IN" sz="900" b="1" i="0" u="none" strike="noStrike" dirty="0">
                        <a:solidFill>
                          <a:srgbClr val="375623"/>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endParaRPr lang="en-IN" sz="900" b="1" i="0" u="none" strike="noStrike" dirty="0">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a:effectLst/>
                        </a:rPr>
                        <a:t> </a:t>
                      </a:r>
                      <a:endParaRPr lang="en-IN" sz="900" b="1" i="0" u="none" strike="noStrike">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tc>
                  <a:txBody>
                    <a:bodyPr/>
                    <a:lstStyle/>
                    <a:p>
                      <a:pPr algn="ctr" fontAlgn="b"/>
                      <a:r>
                        <a:rPr lang="en-IN" sz="900" u="none" strike="noStrike" dirty="0">
                          <a:effectLst/>
                        </a:rPr>
                        <a:t>✓</a:t>
                      </a:r>
                      <a:endParaRPr lang="en-IN" sz="900" b="1" i="0" u="none" strike="noStrike" dirty="0">
                        <a:solidFill>
                          <a:srgbClr val="548235"/>
                        </a:solidFill>
                        <a:effectLst/>
                        <a:latin typeface="Calibri" panose="020F0502020204030204" pitchFamily="34" charset="0"/>
                      </a:endParaRPr>
                    </a:p>
                  </a:txBody>
                  <a:tcPr marL="5935" marR="5935" marT="5935" marB="0" anchor="ctr">
                    <a:solidFill>
                      <a:schemeClr val="accent5">
                        <a:lumMod val="60000"/>
                        <a:lumOff val="40000"/>
                      </a:schemeClr>
                    </a:solidFill>
                  </a:tcPr>
                </a:tc>
                <a:extLst>
                  <a:ext uri="{0D108BD9-81ED-4DB2-BD59-A6C34878D82A}">
                    <a16:rowId xmlns:a16="http://schemas.microsoft.com/office/drawing/2014/main" val="2481459054"/>
                  </a:ext>
                </a:extLst>
              </a:tr>
            </a:tbl>
          </a:graphicData>
        </a:graphic>
      </p:graphicFrame>
    </p:spTree>
    <p:extLst>
      <p:ext uri="{BB962C8B-B14F-4D97-AF65-F5344CB8AC3E}">
        <p14:creationId xmlns:p14="http://schemas.microsoft.com/office/powerpoint/2010/main" val="32040174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NN #1: Sentence BERT with SMOTE + Simple Neural Network</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3062517122"/>
              </p:ext>
            </p:extLst>
          </p:nvPr>
        </p:nvGraphicFramePr>
        <p:xfrm>
          <a:off x="1028700" y="3926815"/>
          <a:ext cx="7465202" cy="1118919"/>
        </p:xfrm>
        <a:graphic>
          <a:graphicData uri="http://schemas.openxmlformats.org/drawingml/2006/table">
            <a:tbl>
              <a:tblPr>
                <a:tableStyleId>{616DA210-FB5B-4158-B5E0-FEB733F419BA}</a:tableStyleId>
              </a:tblPr>
              <a:tblGrid>
                <a:gridCol w="1429507">
                  <a:extLst>
                    <a:ext uri="{9D8B030D-6E8A-4147-A177-3AD203B41FA5}">
                      <a16:colId xmlns:a16="http://schemas.microsoft.com/office/drawing/2014/main" val="545912760"/>
                    </a:ext>
                  </a:extLst>
                </a:gridCol>
                <a:gridCol w="1111838">
                  <a:extLst>
                    <a:ext uri="{9D8B030D-6E8A-4147-A177-3AD203B41FA5}">
                      <a16:colId xmlns:a16="http://schemas.microsoft.com/office/drawing/2014/main" val="3997459746"/>
                    </a:ext>
                  </a:extLst>
                </a:gridCol>
                <a:gridCol w="1111838">
                  <a:extLst>
                    <a:ext uri="{9D8B030D-6E8A-4147-A177-3AD203B41FA5}">
                      <a16:colId xmlns:a16="http://schemas.microsoft.com/office/drawing/2014/main" val="3887112874"/>
                    </a:ext>
                  </a:extLst>
                </a:gridCol>
                <a:gridCol w="1389799">
                  <a:extLst>
                    <a:ext uri="{9D8B030D-6E8A-4147-A177-3AD203B41FA5}">
                      <a16:colId xmlns:a16="http://schemas.microsoft.com/office/drawing/2014/main" val="836739123"/>
                    </a:ext>
                  </a:extLst>
                </a:gridCol>
                <a:gridCol w="1111838">
                  <a:extLst>
                    <a:ext uri="{9D8B030D-6E8A-4147-A177-3AD203B41FA5}">
                      <a16:colId xmlns:a16="http://schemas.microsoft.com/office/drawing/2014/main" val="2686184967"/>
                    </a:ext>
                  </a:extLst>
                </a:gridCol>
                <a:gridCol w="1310382">
                  <a:extLst>
                    <a:ext uri="{9D8B030D-6E8A-4147-A177-3AD203B41FA5}">
                      <a16:colId xmlns:a16="http://schemas.microsoft.com/office/drawing/2014/main" val="3995932499"/>
                    </a:ext>
                  </a:extLst>
                </a:gridCol>
              </a:tblGrid>
              <a:tr h="154668">
                <a:tc>
                  <a:txBody>
                    <a:bodyPr/>
                    <a:lstStyle/>
                    <a:p>
                      <a:pPr algn="ctr" fontAlgn="b"/>
                      <a:r>
                        <a:rPr lang="en-IN" sz="1100" b="1" u="none" strike="noStrike" dirty="0">
                          <a:solidFill>
                            <a:srgbClr val="000000"/>
                          </a:solidFill>
                          <a:effectLst/>
                        </a:rPr>
                        <a:t>Layer Type</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Units</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Activation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Regularization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Batch Norm</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Dropout Rate</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107397381"/>
                  </a:ext>
                </a:extLst>
              </a:tr>
              <a:tr h="154668">
                <a:tc>
                  <a:txBody>
                    <a:bodyPr/>
                    <a:lstStyle/>
                    <a:p>
                      <a:pPr algn="ctr" fontAlgn="b"/>
                      <a:r>
                        <a:rPr lang="en-IN" sz="1100" b="0" u="none" strike="noStrike" dirty="0">
                          <a:solidFill>
                            <a:srgbClr val="000000"/>
                          </a:solidFill>
                          <a:effectLst/>
                        </a:rPr>
                        <a:t>Dense (Input)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384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err="1">
                          <a:solidFill>
                            <a:srgbClr val="000000"/>
                          </a:solidFill>
                          <a:effectLst/>
                        </a:rPr>
                        <a:t>ReLU</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2271425"/>
                  </a:ext>
                </a:extLst>
              </a:tr>
              <a:tr h="154668">
                <a:tc>
                  <a:txBody>
                    <a:bodyPr/>
                    <a:lstStyle/>
                    <a:p>
                      <a:pPr algn="ctr" fontAlgn="b"/>
                      <a:r>
                        <a:rPr lang="en-IN" sz="1100" b="0" u="none" strike="noStrike" dirty="0">
                          <a:solidFill>
                            <a:srgbClr val="000000"/>
                          </a:solidFill>
                          <a:effectLst/>
                        </a:rPr>
                        <a:t>Dense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256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L2 (0.001)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0.5</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49784576"/>
                  </a:ext>
                </a:extLst>
              </a:tr>
              <a:tr h="154668">
                <a:tc>
                  <a:txBody>
                    <a:bodyPr/>
                    <a:lstStyle/>
                    <a:p>
                      <a:pPr algn="ctr" fontAlgn="b"/>
                      <a:r>
                        <a:rPr lang="en-IN" sz="1100" b="0" u="none" strike="noStrike" dirty="0">
                          <a:solidFill>
                            <a:srgbClr val="000000"/>
                          </a:solidFill>
                          <a:effectLst/>
                        </a:rPr>
                        <a:t>Dense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128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L2 (0.001)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Yes</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74695824"/>
                  </a:ext>
                </a:extLst>
              </a:tr>
              <a:tr h="154668">
                <a:tc>
                  <a:txBody>
                    <a:bodyPr/>
                    <a:lstStyle/>
                    <a:p>
                      <a:pPr algn="ctr" fontAlgn="b"/>
                      <a:r>
                        <a:rPr lang="en-IN" sz="1100" b="0" u="none" strike="noStrike" dirty="0">
                          <a:solidFill>
                            <a:srgbClr val="000000"/>
                          </a:solidFill>
                          <a:effectLst/>
                        </a:rPr>
                        <a:t>Dense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64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L2 (0.001)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0.3</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79449217"/>
                  </a:ext>
                </a:extLst>
              </a:tr>
              <a:tr h="242619">
                <a:tc>
                  <a:txBody>
                    <a:bodyPr/>
                    <a:lstStyle/>
                    <a:p>
                      <a:pPr algn="ctr" fontAlgn="b"/>
                      <a:r>
                        <a:rPr lang="en-IN" sz="1100" b="0" u="none" strike="noStrike" dirty="0">
                          <a:solidFill>
                            <a:srgbClr val="000000"/>
                          </a:solidFill>
                          <a:effectLst/>
                        </a:rPr>
                        <a:t>Dense (Output)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3</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Softmax</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None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No</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None</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245023863"/>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293846066"/>
              </p:ext>
            </p:extLst>
          </p:nvPr>
        </p:nvGraphicFramePr>
        <p:xfrm>
          <a:off x="1028700" y="1476516"/>
          <a:ext cx="7465204" cy="2284620"/>
        </p:xfrm>
        <a:graphic>
          <a:graphicData uri="http://schemas.openxmlformats.org/drawingml/2006/table">
            <a:tbl>
              <a:tblPr>
                <a:tableStyleId>{616DA210-FB5B-4158-B5E0-FEB733F419BA}</a:tableStyleId>
              </a:tblPr>
              <a:tblGrid>
                <a:gridCol w="808199">
                  <a:extLst>
                    <a:ext uri="{9D8B030D-6E8A-4147-A177-3AD203B41FA5}">
                      <a16:colId xmlns:a16="http://schemas.microsoft.com/office/drawing/2014/main" val="3202314979"/>
                    </a:ext>
                  </a:extLst>
                </a:gridCol>
                <a:gridCol w="2094936">
                  <a:extLst>
                    <a:ext uri="{9D8B030D-6E8A-4147-A177-3AD203B41FA5}">
                      <a16:colId xmlns:a16="http://schemas.microsoft.com/office/drawing/2014/main" val="247425817"/>
                    </a:ext>
                  </a:extLst>
                </a:gridCol>
                <a:gridCol w="1914155">
                  <a:extLst>
                    <a:ext uri="{9D8B030D-6E8A-4147-A177-3AD203B41FA5}">
                      <a16:colId xmlns:a16="http://schemas.microsoft.com/office/drawing/2014/main" val="3571520421"/>
                    </a:ext>
                  </a:extLst>
                </a:gridCol>
                <a:gridCol w="2647914">
                  <a:extLst>
                    <a:ext uri="{9D8B030D-6E8A-4147-A177-3AD203B41FA5}">
                      <a16:colId xmlns:a16="http://schemas.microsoft.com/office/drawing/2014/main" val="1378920431"/>
                    </a:ext>
                  </a:extLst>
                </a:gridCol>
              </a:tblGrid>
              <a:tr h="233051">
                <a:tc>
                  <a:txBody>
                    <a:bodyPr/>
                    <a:lstStyle/>
                    <a:p>
                      <a:pPr algn="ctr" fontAlgn="b"/>
                      <a:r>
                        <a:rPr lang="en-IN" sz="1100" b="1" u="none" strike="noStrike" dirty="0">
                          <a:solidFill>
                            <a:srgbClr val="000000"/>
                          </a:solidFill>
                          <a:effectLst/>
                        </a:rPr>
                        <a:t>Component</a:t>
                      </a:r>
                      <a:endParaRPr lang="en-IN" sz="1100" b="1" i="0" u="none" strike="noStrike" dirty="0">
                        <a:solidFill>
                          <a:srgbClr val="000000"/>
                        </a:solidFill>
                        <a:effectLst/>
                        <a:latin typeface="Calibri" panose="020F0502020204030204" pitchFamily="34" charset="0"/>
                      </a:endParaRPr>
                    </a:p>
                  </a:txBody>
                  <a:tcPr marL="6155" marR="6155" marT="6155" marB="0" anchor="ctr"/>
                </a:tc>
                <a:tc>
                  <a:txBody>
                    <a:bodyPr/>
                    <a:lstStyle/>
                    <a:p>
                      <a:pPr algn="ctr" fontAlgn="b"/>
                      <a:r>
                        <a:rPr lang="en-IN" sz="1100" b="1" u="none" strike="noStrike" dirty="0">
                          <a:solidFill>
                            <a:srgbClr val="000000"/>
                          </a:solidFill>
                          <a:effectLst/>
                        </a:rPr>
                        <a:t>Description</a:t>
                      </a:r>
                      <a:endParaRPr lang="en-IN" sz="1100" b="1" i="0" u="none" strike="noStrike" dirty="0">
                        <a:solidFill>
                          <a:srgbClr val="000000"/>
                        </a:solidFill>
                        <a:effectLst/>
                        <a:latin typeface="Calibri" panose="020F0502020204030204" pitchFamily="34" charset="0"/>
                      </a:endParaRPr>
                    </a:p>
                  </a:txBody>
                  <a:tcPr marL="6155" marR="6155" marT="6155" marB="0" anchor="ctr"/>
                </a:tc>
                <a:tc>
                  <a:txBody>
                    <a:bodyPr/>
                    <a:lstStyle/>
                    <a:p>
                      <a:pPr algn="ctr" fontAlgn="b"/>
                      <a:r>
                        <a:rPr lang="en-IN" sz="1100" b="1" u="none" strike="noStrike" dirty="0">
                          <a:solidFill>
                            <a:srgbClr val="000000"/>
                          </a:solidFill>
                          <a:effectLst/>
                        </a:rPr>
                        <a:t>Purpose / Role</a:t>
                      </a:r>
                      <a:endParaRPr lang="en-IN" sz="1100" b="1" i="0" u="none" strike="noStrike" dirty="0">
                        <a:solidFill>
                          <a:srgbClr val="000000"/>
                        </a:solidFill>
                        <a:effectLst/>
                        <a:latin typeface="Calibri" panose="020F0502020204030204" pitchFamily="34" charset="0"/>
                      </a:endParaRPr>
                    </a:p>
                  </a:txBody>
                  <a:tcPr marL="6155" marR="6155" marT="6155" marB="0" anchor="ctr"/>
                </a:tc>
                <a:tc>
                  <a:txBody>
                    <a:bodyPr/>
                    <a:lstStyle/>
                    <a:p>
                      <a:pPr algn="ctr" fontAlgn="b"/>
                      <a:r>
                        <a:rPr lang="en-IN" sz="1100" b="1" u="none" strike="noStrike">
                          <a:solidFill>
                            <a:srgbClr val="000000"/>
                          </a:solidFill>
                          <a:effectLst/>
                        </a:rPr>
                        <a:t>Key Parameters / Details</a:t>
                      </a:r>
                      <a:endParaRPr lang="en-IN" sz="1100" b="1" i="0" u="none" strike="noStrike">
                        <a:solidFill>
                          <a:srgbClr val="000000"/>
                        </a:solidFill>
                        <a:effectLst/>
                        <a:latin typeface="Calibri" panose="020F0502020204030204" pitchFamily="34" charset="0"/>
                      </a:endParaRPr>
                    </a:p>
                  </a:txBody>
                  <a:tcPr marL="6155" marR="6155" marT="6155" marB="0" anchor="ctr"/>
                </a:tc>
                <a:extLst>
                  <a:ext uri="{0D108BD9-81ED-4DB2-BD59-A6C34878D82A}">
                    <a16:rowId xmlns:a16="http://schemas.microsoft.com/office/drawing/2014/main" val="45482681"/>
                  </a:ext>
                </a:extLst>
              </a:tr>
              <a:tr h="699154">
                <a:tc>
                  <a:txBody>
                    <a:bodyPr/>
                    <a:lstStyle/>
                    <a:p>
                      <a:pPr algn="ctr" fontAlgn="b"/>
                      <a:r>
                        <a:rPr lang="en-IN" sz="1100" b="0" u="none" strike="noStrike" dirty="0">
                          <a:solidFill>
                            <a:srgbClr val="000000"/>
                          </a:solidFill>
                          <a:effectLst/>
                        </a:rPr>
                        <a:t>SBERT</a:t>
                      </a:r>
                      <a:endParaRPr lang="en-IN" sz="1100" b="0" i="0" u="none" strike="noStrike" dirty="0">
                        <a:solidFill>
                          <a:srgbClr val="000000"/>
                        </a:solidFill>
                        <a:effectLst/>
                        <a:latin typeface="Calibri" panose="020F0502020204030204" pitchFamily="34" charset="0"/>
                      </a:endParaRPr>
                    </a:p>
                  </a:txBody>
                  <a:tcPr marL="6155" marR="6155" marT="6155" marB="0" anchor="ctr"/>
                </a:tc>
                <a:tc>
                  <a:txBody>
                    <a:bodyPr/>
                    <a:lstStyle/>
                    <a:p>
                      <a:pPr algn="l" fontAlgn="b"/>
                      <a:r>
                        <a:rPr lang="en-IN" sz="1100" b="0" u="none" strike="noStrike" dirty="0">
                          <a:solidFill>
                            <a:srgbClr val="000000"/>
                          </a:solidFill>
                          <a:effectLst/>
                        </a:rPr>
                        <a:t>Sentence-BERT model</a:t>
                      </a:r>
                    </a:p>
                    <a:p>
                      <a:pPr algn="l" fontAlgn="b"/>
                      <a:r>
                        <a:rPr lang="en-IN" sz="1100" b="0" u="none" strike="noStrike" dirty="0">
                          <a:solidFill>
                            <a:srgbClr val="000000"/>
                          </a:solidFill>
                          <a:effectLst/>
                        </a:rPr>
                        <a:t>all-MiniLM-L6-v2</a:t>
                      </a:r>
                      <a:endParaRPr lang="en-IN" sz="1100" b="0" i="0" u="none" strike="noStrike" dirty="0">
                        <a:solidFill>
                          <a:srgbClr val="000000"/>
                        </a:solidFill>
                        <a:effectLst/>
                        <a:latin typeface="Calibri" panose="020F0502020204030204" pitchFamily="34" charset="0"/>
                      </a:endParaRPr>
                    </a:p>
                  </a:txBody>
                  <a:tcPr marL="6155" marR="6155" marT="6155" marB="0" anchor="ctr"/>
                </a:tc>
                <a:tc>
                  <a:txBody>
                    <a:bodyPr/>
                    <a:lstStyle/>
                    <a:p>
                      <a:pPr algn="l" fontAlgn="b"/>
                      <a:r>
                        <a:rPr lang="en-US" sz="1100" b="0" u="none" strike="noStrike" dirty="0">
                          <a:solidFill>
                            <a:srgbClr val="000000"/>
                          </a:solidFill>
                          <a:effectLst/>
                        </a:rPr>
                        <a:t>Converts text reviews into 384-dimensional dense sentence embeddings</a:t>
                      </a:r>
                      <a:endParaRPr lang="en-US" sz="1100" b="0" i="0" u="none" strike="noStrike" dirty="0">
                        <a:solidFill>
                          <a:srgbClr val="000000"/>
                        </a:solidFill>
                        <a:effectLst/>
                        <a:latin typeface="Calibri" panose="020F0502020204030204" pitchFamily="34" charset="0"/>
                      </a:endParaRPr>
                    </a:p>
                  </a:txBody>
                  <a:tcPr marL="6155" marR="6155" marT="6155" marB="0" anchor="ctr"/>
                </a:tc>
                <a:tc>
                  <a:txBody>
                    <a:bodyPr/>
                    <a:lstStyle/>
                    <a:p>
                      <a:pPr algn="l" fontAlgn="b"/>
                      <a:r>
                        <a:rPr lang="en-US" sz="1100" b="0" u="none" strike="noStrike" dirty="0">
                          <a:solidFill>
                            <a:srgbClr val="000000"/>
                          </a:solidFill>
                          <a:effectLst/>
                        </a:rPr>
                        <a:t>Pre-trained transformer model; embedding size = 384</a:t>
                      </a:r>
                      <a:endParaRPr lang="en-US" sz="1100" b="0" i="0" u="none" strike="noStrike" dirty="0">
                        <a:solidFill>
                          <a:srgbClr val="000000"/>
                        </a:solidFill>
                        <a:effectLst/>
                        <a:latin typeface="Calibri" panose="020F0502020204030204" pitchFamily="34" charset="0"/>
                      </a:endParaRPr>
                    </a:p>
                  </a:txBody>
                  <a:tcPr marL="6155" marR="6155" marT="6155" marB="0" anchor="ctr"/>
                </a:tc>
                <a:extLst>
                  <a:ext uri="{0D108BD9-81ED-4DB2-BD59-A6C34878D82A}">
                    <a16:rowId xmlns:a16="http://schemas.microsoft.com/office/drawing/2014/main" val="2175334460"/>
                  </a:ext>
                </a:extLst>
              </a:tr>
              <a:tr h="653261">
                <a:tc>
                  <a:txBody>
                    <a:bodyPr/>
                    <a:lstStyle/>
                    <a:p>
                      <a:pPr algn="ctr" fontAlgn="b"/>
                      <a:r>
                        <a:rPr lang="en-IN" sz="1100" b="0" u="none" strike="noStrike" dirty="0">
                          <a:solidFill>
                            <a:srgbClr val="000000"/>
                          </a:solidFill>
                          <a:effectLst/>
                        </a:rPr>
                        <a:t>SMOTE</a:t>
                      </a:r>
                      <a:endParaRPr lang="en-IN" sz="1100" b="0" i="0" u="none" strike="noStrike" dirty="0">
                        <a:solidFill>
                          <a:srgbClr val="000000"/>
                        </a:solidFill>
                        <a:effectLst/>
                        <a:latin typeface="Calibri" panose="020F0502020204030204" pitchFamily="34" charset="0"/>
                      </a:endParaRPr>
                    </a:p>
                  </a:txBody>
                  <a:tcPr marL="6155" marR="6155" marT="6155" marB="0" anchor="ctr"/>
                </a:tc>
                <a:tc>
                  <a:txBody>
                    <a:bodyPr/>
                    <a:lstStyle/>
                    <a:p>
                      <a:pPr algn="l" fontAlgn="b"/>
                      <a:r>
                        <a:rPr lang="en-IN" sz="1100" b="0" u="none" strike="noStrike" dirty="0">
                          <a:solidFill>
                            <a:srgbClr val="000000"/>
                          </a:solidFill>
                          <a:effectLst/>
                        </a:rPr>
                        <a:t>Synthetic Minority Over-sampling Technique</a:t>
                      </a:r>
                      <a:endParaRPr lang="en-IN" sz="1100" b="0" i="0" u="none" strike="noStrike" dirty="0">
                        <a:solidFill>
                          <a:srgbClr val="000000"/>
                        </a:solidFill>
                        <a:effectLst/>
                        <a:latin typeface="Calibri" panose="020F0502020204030204" pitchFamily="34" charset="0"/>
                      </a:endParaRPr>
                    </a:p>
                  </a:txBody>
                  <a:tcPr marL="6155" marR="6155" marT="6155" marB="0" anchor="ctr"/>
                </a:tc>
                <a:tc>
                  <a:txBody>
                    <a:bodyPr/>
                    <a:lstStyle/>
                    <a:p>
                      <a:pPr algn="l" fontAlgn="b"/>
                      <a:r>
                        <a:rPr lang="en-US" sz="1100" b="0" u="none" strike="noStrike" dirty="0">
                          <a:solidFill>
                            <a:srgbClr val="000000"/>
                          </a:solidFill>
                          <a:effectLst/>
                        </a:rPr>
                        <a:t>Balances imbalanced dataset by generating synthetic samples of minority classes</a:t>
                      </a:r>
                      <a:endParaRPr lang="en-US" sz="1100" b="0" i="0" u="none" strike="noStrike" dirty="0">
                        <a:solidFill>
                          <a:srgbClr val="000000"/>
                        </a:solidFill>
                        <a:effectLst/>
                        <a:latin typeface="Calibri" panose="020F0502020204030204" pitchFamily="34" charset="0"/>
                      </a:endParaRPr>
                    </a:p>
                  </a:txBody>
                  <a:tcPr marL="6155" marR="6155" marT="6155" marB="0" anchor="ctr"/>
                </a:tc>
                <a:tc>
                  <a:txBody>
                    <a:bodyPr/>
                    <a:lstStyle/>
                    <a:p>
                      <a:pPr algn="l" fontAlgn="b"/>
                      <a:r>
                        <a:rPr lang="en-US" sz="1100" b="0" u="none" strike="noStrike" dirty="0">
                          <a:solidFill>
                            <a:srgbClr val="000000"/>
                          </a:solidFill>
                          <a:effectLst/>
                        </a:rPr>
                        <a:t>Applied on SBERT embeddings and labels</a:t>
                      </a:r>
                      <a:endParaRPr lang="en-US" sz="1100" b="0" i="0" u="none" strike="noStrike" dirty="0">
                        <a:solidFill>
                          <a:srgbClr val="000000"/>
                        </a:solidFill>
                        <a:effectLst/>
                        <a:latin typeface="Calibri" panose="020F0502020204030204" pitchFamily="34" charset="0"/>
                      </a:endParaRPr>
                    </a:p>
                  </a:txBody>
                  <a:tcPr marL="6155" marR="6155" marT="6155" marB="0" anchor="ctr"/>
                </a:tc>
                <a:extLst>
                  <a:ext uri="{0D108BD9-81ED-4DB2-BD59-A6C34878D82A}">
                    <a16:rowId xmlns:a16="http://schemas.microsoft.com/office/drawing/2014/main" val="2661291145"/>
                  </a:ext>
                </a:extLst>
              </a:tr>
              <a:tr h="699154">
                <a:tc>
                  <a:txBody>
                    <a:bodyPr/>
                    <a:lstStyle/>
                    <a:p>
                      <a:pPr algn="ctr" fontAlgn="b"/>
                      <a:r>
                        <a:rPr lang="en-IN" sz="1100" b="0" u="none" strike="noStrike" dirty="0">
                          <a:solidFill>
                            <a:srgbClr val="000000"/>
                          </a:solidFill>
                          <a:effectLst/>
                        </a:rPr>
                        <a:t>Neural Network</a:t>
                      </a:r>
                      <a:endParaRPr lang="en-IN" sz="1100" b="0" i="0" u="none" strike="noStrike" dirty="0">
                        <a:solidFill>
                          <a:srgbClr val="000000"/>
                        </a:solidFill>
                        <a:effectLst/>
                        <a:latin typeface="Calibri" panose="020F0502020204030204" pitchFamily="34" charset="0"/>
                      </a:endParaRPr>
                    </a:p>
                  </a:txBody>
                  <a:tcPr marL="6155" marR="6155" marT="6155" marB="0" anchor="ctr"/>
                </a:tc>
                <a:tc>
                  <a:txBody>
                    <a:bodyPr/>
                    <a:lstStyle/>
                    <a:p>
                      <a:pPr algn="l" fontAlgn="b"/>
                      <a:r>
                        <a:rPr lang="en-US" sz="1100" b="0" u="none" strike="noStrike" dirty="0">
                          <a:solidFill>
                            <a:srgbClr val="000000"/>
                          </a:solidFill>
                          <a:effectLst/>
                        </a:rPr>
                        <a:t>Fully connected feed-forward neural network built with Tensor Flow Keras Sequential API</a:t>
                      </a:r>
                      <a:endParaRPr lang="en-US" sz="1100" b="0" i="0" u="none" strike="noStrike" dirty="0">
                        <a:solidFill>
                          <a:srgbClr val="000000"/>
                        </a:solidFill>
                        <a:effectLst/>
                        <a:latin typeface="Calibri" panose="020F0502020204030204" pitchFamily="34" charset="0"/>
                      </a:endParaRPr>
                    </a:p>
                  </a:txBody>
                  <a:tcPr marL="6155" marR="6155" marT="6155" marB="0" anchor="ctr"/>
                </a:tc>
                <a:tc>
                  <a:txBody>
                    <a:bodyPr/>
                    <a:lstStyle/>
                    <a:p>
                      <a:pPr algn="l" fontAlgn="b"/>
                      <a:r>
                        <a:rPr lang="en-IN" sz="1100" b="0" u="none" strike="noStrike" dirty="0">
                          <a:solidFill>
                            <a:srgbClr val="000000"/>
                          </a:solidFill>
                          <a:effectLst/>
                        </a:rPr>
                        <a:t>Classifies sentiment into 3 classes (Negative, Neutral, Positive)</a:t>
                      </a:r>
                      <a:endParaRPr lang="en-IN" sz="1100" b="0" i="0" u="none" strike="noStrike" dirty="0">
                        <a:solidFill>
                          <a:srgbClr val="000000"/>
                        </a:solidFill>
                        <a:effectLst/>
                        <a:latin typeface="Calibri" panose="020F0502020204030204" pitchFamily="34" charset="0"/>
                      </a:endParaRPr>
                    </a:p>
                  </a:txBody>
                  <a:tcPr marL="6155" marR="6155" marT="6155" marB="0" anchor="ctr"/>
                </a:tc>
                <a:tc>
                  <a:txBody>
                    <a:bodyPr/>
                    <a:lstStyle/>
                    <a:p>
                      <a:pPr algn="l" fontAlgn="b"/>
                      <a:r>
                        <a:rPr lang="en-US" sz="1100" b="0" u="none" strike="noStrike" dirty="0">
                          <a:solidFill>
                            <a:srgbClr val="000000"/>
                          </a:solidFill>
                          <a:effectLst/>
                        </a:rPr>
                        <a:t>5 Dense layers with </a:t>
                      </a:r>
                      <a:r>
                        <a:rPr lang="en-US" sz="1100" b="0" u="none" strike="noStrike" dirty="0" err="1">
                          <a:solidFill>
                            <a:srgbClr val="000000"/>
                          </a:solidFill>
                          <a:effectLst/>
                        </a:rPr>
                        <a:t>ReLU</a:t>
                      </a:r>
                      <a:r>
                        <a:rPr lang="en-US" sz="1100" b="0" u="none" strike="noStrike" dirty="0">
                          <a:solidFill>
                            <a:srgbClr val="000000"/>
                          </a:solidFill>
                          <a:effectLst/>
                        </a:rPr>
                        <a:t> + </a:t>
                      </a:r>
                      <a:r>
                        <a:rPr lang="en-US" sz="1100" b="0" u="none" strike="noStrike" dirty="0" err="1">
                          <a:solidFill>
                            <a:srgbClr val="000000"/>
                          </a:solidFill>
                          <a:effectLst/>
                        </a:rPr>
                        <a:t>Softmax</a:t>
                      </a:r>
                      <a:r>
                        <a:rPr lang="en-US" sz="1100" b="0" u="none" strike="noStrike" dirty="0">
                          <a:solidFill>
                            <a:srgbClr val="000000"/>
                          </a:solidFill>
                          <a:effectLst/>
                        </a:rPr>
                        <a:t> output; L2 regularization (l2=0.001)</a:t>
                      </a:r>
                    </a:p>
                    <a:p>
                      <a:pPr algn="l" fontAlgn="b"/>
                      <a:r>
                        <a:rPr lang="en-US" sz="1100" b="0" u="none" strike="noStrike" dirty="0">
                          <a:solidFill>
                            <a:srgbClr val="000000"/>
                          </a:solidFill>
                          <a:effectLst/>
                        </a:rPr>
                        <a:t>Batch Norm </a:t>
                      </a:r>
                    </a:p>
                    <a:p>
                      <a:pPr algn="l" fontAlgn="b"/>
                      <a:r>
                        <a:rPr lang="en-US" sz="1100" b="0" u="none" strike="noStrike" dirty="0">
                          <a:solidFill>
                            <a:srgbClr val="000000"/>
                          </a:solidFill>
                          <a:effectLst/>
                        </a:rPr>
                        <a:t>Dropout (0.3-0.5)</a:t>
                      </a:r>
                      <a:endParaRPr lang="en-US" sz="1100" b="0" i="0" u="none" strike="noStrike" dirty="0">
                        <a:solidFill>
                          <a:srgbClr val="000000"/>
                        </a:solidFill>
                        <a:effectLst/>
                        <a:latin typeface="Calibri" panose="020F0502020204030204" pitchFamily="34" charset="0"/>
                      </a:endParaRPr>
                    </a:p>
                  </a:txBody>
                  <a:tcPr marL="6155" marR="6155" marT="6155" marB="0" anchor="ctr"/>
                </a:tc>
                <a:extLst>
                  <a:ext uri="{0D108BD9-81ED-4DB2-BD59-A6C34878D82A}">
                    <a16:rowId xmlns:a16="http://schemas.microsoft.com/office/drawing/2014/main" val="1363517953"/>
                  </a:ext>
                </a:extLst>
              </a:tr>
            </a:tbl>
          </a:graphicData>
        </a:graphic>
      </p:graphicFrame>
    </p:spTree>
    <p:extLst>
      <p:ext uri="{BB962C8B-B14F-4D97-AF65-F5344CB8AC3E}">
        <p14:creationId xmlns:p14="http://schemas.microsoft.com/office/powerpoint/2010/main" val="11949474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8E679-58B9-BAEF-8AC7-A7C52465252D}"/>
              </a:ext>
            </a:extLst>
          </p:cNvPr>
          <p:cNvSpPr>
            <a:spLocks noGrp="1"/>
          </p:cNvSpPr>
          <p:nvPr>
            <p:ph type="title"/>
          </p:nvPr>
        </p:nvSpPr>
        <p:spPr>
          <a:xfrm>
            <a:off x="971550" y="103290"/>
            <a:ext cx="7200900" cy="1114425"/>
          </a:xfrm>
        </p:spPr>
        <p:txBody>
          <a:bodyPr>
            <a:normAutofit/>
          </a:bodyPr>
          <a:lstStyle/>
          <a:p>
            <a:r>
              <a:rPr lang="en-US" dirty="0"/>
              <a:t>NN #1: Result</a:t>
            </a:r>
          </a:p>
        </p:txBody>
      </p:sp>
      <p:pic>
        <p:nvPicPr>
          <p:cNvPr id="11" name="Picture 10">
            <a:extLst>
              <a:ext uri="{FF2B5EF4-FFF2-40B4-BE49-F238E27FC236}">
                <a16:creationId xmlns:a16="http://schemas.microsoft.com/office/drawing/2014/main" id="{7DBC6E0C-24B5-B1BB-88A6-D339C941EFB1}"/>
              </a:ext>
            </a:extLst>
          </p:cNvPr>
          <p:cNvPicPr>
            <a:picLocks noChangeAspect="1"/>
          </p:cNvPicPr>
          <p:nvPr/>
        </p:nvPicPr>
        <p:blipFill>
          <a:blip r:embed="rId2"/>
          <a:stretch>
            <a:fillRect/>
          </a:stretch>
        </p:blipFill>
        <p:spPr>
          <a:xfrm>
            <a:off x="685800" y="1097787"/>
            <a:ext cx="4595517" cy="1972263"/>
          </a:xfrm>
          <a:prstGeom prst="rect">
            <a:avLst/>
          </a:prstGeom>
        </p:spPr>
      </p:pic>
      <p:graphicFrame>
        <p:nvGraphicFramePr>
          <p:cNvPr id="14" name="Table 13"/>
          <p:cNvGraphicFramePr>
            <a:graphicFrameLocks noGrp="1"/>
          </p:cNvGraphicFramePr>
          <p:nvPr>
            <p:extLst>
              <p:ext uri="{D42A27DB-BD31-4B8C-83A1-F6EECF244321}">
                <p14:modId xmlns:p14="http://schemas.microsoft.com/office/powerpoint/2010/main" val="3960559097"/>
              </p:ext>
            </p:extLst>
          </p:nvPr>
        </p:nvGraphicFramePr>
        <p:xfrm>
          <a:off x="5281317" y="1097786"/>
          <a:ext cx="3779555" cy="1228285"/>
        </p:xfrm>
        <a:graphic>
          <a:graphicData uri="http://schemas.openxmlformats.org/drawingml/2006/table">
            <a:tbl>
              <a:tblPr>
                <a:tableStyleId>{616DA210-FB5B-4158-B5E0-FEB733F419BA}</a:tableStyleId>
              </a:tblPr>
              <a:tblGrid>
                <a:gridCol w="877831">
                  <a:extLst>
                    <a:ext uri="{9D8B030D-6E8A-4147-A177-3AD203B41FA5}">
                      <a16:colId xmlns:a16="http://schemas.microsoft.com/office/drawing/2014/main" val="1121503569"/>
                    </a:ext>
                  </a:extLst>
                </a:gridCol>
                <a:gridCol w="682758">
                  <a:extLst>
                    <a:ext uri="{9D8B030D-6E8A-4147-A177-3AD203B41FA5}">
                      <a16:colId xmlns:a16="http://schemas.microsoft.com/office/drawing/2014/main" val="3148774085"/>
                    </a:ext>
                  </a:extLst>
                </a:gridCol>
                <a:gridCol w="682758">
                  <a:extLst>
                    <a:ext uri="{9D8B030D-6E8A-4147-A177-3AD203B41FA5}">
                      <a16:colId xmlns:a16="http://schemas.microsoft.com/office/drawing/2014/main" val="3659952769"/>
                    </a:ext>
                  </a:extLst>
                </a:gridCol>
                <a:gridCol w="853450">
                  <a:extLst>
                    <a:ext uri="{9D8B030D-6E8A-4147-A177-3AD203B41FA5}">
                      <a16:colId xmlns:a16="http://schemas.microsoft.com/office/drawing/2014/main" val="3835388996"/>
                    </a:ext>
                  </a:extLst>
                </a:gridCol>
                <a:gridCol w="682758">
                  <a:extLst>
                    <a:ext uri="{9D8B030D-6E8A-4147-A177-3AD203B41FA5}">
                      <a16:colId xmlns:a16="http://schemas.microsoft.com/office/drawing/2014/main" val="2075337169"/>
                    </a:ext>
                  </a:extLst>
                </a:gridCol>
              </a:tblGrid>
              <a:tr h="245657">
                <a:tc>
                  <a:txBody>
                    <a:bodyPr/>
                    <a:lstStyle/>
                    <a:p>
                      <a:pPr algn="ctr" fontAlgn="b"/>
                      <a:r>
                        <a:rPr lang="en-IN" sz="1100" b="1" u="none" strike="noStrike" dirty="0">
                          <a:solidFill>
                            <a:srgbClr val="000000"/>
                          </a:solidFill>
                          <a:effectLst/>
                        </a:rPr>
                        <a:t>Sentiment</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Precision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Recall</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F1-score</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Support</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717554274"/>
                  </a:ext>
                </a:extLst>
              </a:tr>
              <a:tr h="245657">
                <a:tc>
                  <a:txBody>
                    <a:bodyPr/>
                    <a:lstStyle/>
                    <a:p>
                      <a:pPr algn="ctr" fontAlgn="b"/>
                      <a:r>
                        <a:rPr lang="en-IN" sz="1100" b="0" u="none" strike="noStrike" dirty="0">
                          <a:solidFill>
                            <a:srgbClr val="000000"/>
                          </a:solidFill>
                          <a:effectLst/>
                        </a:rPr>
                        <a:t>Negative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0.65</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0.62</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0.64</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842292802"/>
                  </a:ext>
                </a:extLst>
              </a:tr>
              <a:tr h="245657">
                <a:tc>
                  <a:txBody>
                    <a:bodyPr/>
                    <a:lstStyle/>
                    <a:p>
                      <a:pPr algn="ctr" fontAlgn="b"/>
                      <a:r>
                        <a:rPr lang="en-IN" sz="1100" b="0" u="none" strike="noStrike" dirty="0">
                          <a:solidFill>
                            <a:srgbClr val="000000"/>
                          </a:solidFill>
                          <a:effectLst/>
                        </a:rPr>
                        <a:t>Neutral</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0.54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0.45</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39</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21585290"/>
                  </a:ext>
                </a:extLst>
              </a:tr>
              <a:tr h="245657">
                <a:tc>
                  <a:txBody>
                    <a:bodyPr/>
                    <a:lstStyle/>
                    <a:p>
                      <a:pPr algn="ctr" fontAlgn="b"/>
                      <a:r>
                        <a:rPr lang="en-IN" sz="1100" b="0" u="none" strike="noStrike" dirty="0">
                          <a:solidFill>
                            <a:srgbClr val="000000"/>
                          </a:solidFill>
                          <a:effectLst/>
                        </a:rPr>
                        <a:t>Positive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0.97</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0.98</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608216798"/>
                  </a:ext>
                </a:extLst>
              </a:tr>
              <a:tr h="245657">
                <a:tc gridSpan="3">
                  <a:txBody>
                    <a:bodyPr/>
                    <a:lstStyle/>
                    <a:p>
                      <a:pPr algn="ctr" fontAlgn="b"/>
                      <a:r>
                        <a:rPr lang="en-IN" sz="1100" b="1" u="none" strike="noStrike" dirty="0">
                          <a:solidFill>
                            <a:srgbClr val="000000"/>
                          </a:solidFill>
                          <a:effectLst/>
                        </a:rPr>
                        <a:t>Accuracy</a:t>
                      </a:r>
                    </a:p>
                  </a:txBody>
                  <a:tcPr marL="7620" marR="7620" marT="7620" marB="0" anchor="ctr"/>
                </a:tc>
                <a:tc hMerge="1">
                  <a:txBody>
                    <a:bodyPr/>
                    <a:lstStyle/>
                    <a:p>
                      <a:endParaRPr/>
                    </a:p>
                  </a:txBody>
                  <a:tcPr marL="7620" marR="7620" marT="7620" marB="0" anchor="ctr"/>
                </a:tc>
                <a:tc hMerge="1">
                  <a:txBody>
                    <a:bodyPr/>
                    <a:lstStyle/>
                    <a:p>
                      <a:endParaRPr dirty="0"/>
                    </a:p>
                  </a:txBody>
                  <a:tcPr marL="7620" marR="7620" marT="7620" marB="0" anchor="ctr"/>
                </a:tc>
                <a:tc>
                  <a:txBody>
                    <a:bodyPr/>
                    <a:lstStyle/>
                    <a:p>
                      <a:pPr algn="ctr" fontAlgn="b"/>
                      <a:r>
                        <a:rPr lang="en-IN" sz="1100" b="1" u="none" strike="noStrike" dirty="0">
                          <a:solidFill>
                            <a:srgbClr val="000000"/>
                          </a:solidFill>
                          <a:effectLst/>
                        </a:rPr>
                        <a:t>0.95</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699000981"/>
                  </a:ext>
                </a:extLst>
              </a:tr>
            </a:tbl>
          </a:graphicData>
        </a:graphic>
      </p:graphicFrame>
      <p:sp>
        <p:nvSpPr>
          <p:cNvPr id="7" name="Rectangle 2"/>
          <p:cNvSpPr>
            <a:spLocks noChangeArrowheads="1"/>
          </p:cNvSpPr>
          <p:nvPr/>
        </p:nvSpPr>
        <p:spPr bwMode="auto">
          <a:xfrm>
            <a:off x="685800" y="3223779"/>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2" name="Picture 11"/>
          <p:cNvPicPr>
            <a:picLocks noChangeAspect="1"/>
          </p:cNvPicPr>
          <p:nvPr/>
        </p:nvPicPr>
        <p:blipFill>
          <a:blip r:embed="rId3"/>
          <a:stretch>
            <a:fillRect/>
          </a:stretch>
        </p:blipFill>
        <p:spPr>
          <a:xfrm>
            <a:off x="685800" y="3142445"/>
            <a:ext cx="4595517" cy="1844200"/>
          </a:xfrm>
          <a:prstGeom prst="rect">
            <a:avLst/>
          </a:prstGeom>
        </p:spPr>
      </p:pic>
      <p:graphicFrame>
        <p:nvGraphicFramePr>
          <p:cNvPr id="4" name="Table 3">
            <a:extLst>
              <a:ext uri="{FF2B5EF4-FFF2-40B4-BE49-F238E27FC236}">
                <a16:creationId xmlns:a16="http://schemas.microsoft.com/office/drawing/2014/main" id="{54B1B716-E205-901A-A07B-146802771693}"/>
              </a:ext>
            </a:extLst>
          </p:cNvPr>
          <p:cNvGraphicFramePr>
            <a:graphicFrameLocks noGrp="1"/>
          </p:cNvGraphicFramePr>
          <p:nvPr>
            <p:extLst>
              <p:ext uri="{D42A27DB-BD31-4B8C-83A1-F6EECF244321}">
                <p14:modId xmlns:p14="http://schemas.microsoft.com/office/powerpoint/2010/main" val="4282812324"/>
              </p:ext>
            </p:extLst>
          </p:nvPr>
        </p:nvGraphicFramePr>
        <p:xfrm>
          <a:off x="5276486" y="3142445"/>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r>
                        <a:rPr lang="en-IN" dirty="0"/>
                        <a:t>0.0002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r>
                        <a:rPr lang="en-IN" dirty="0"/>
                        <a:t>0.04 MB</a:t>
                      </a:r>
                      <a:endParaRPr lang="en-US" dirty="0"/>
                    </a:p>
                  </a:txBody>
                  <a:tcPr/>
                </a:tc>
                <a:extLst>
                  <a:ext uri="{0D108BD9-81ED-4DB2-BD59-A6C34878D82A}">
                    <a16:rowId xmlns:a16="http://schemas.microsoft.com/office/drawing/2014/main" val="1203242589"/>
                  </a:ext>
                </a:extLst>
              </a:tr>
            </a:tbl>
          </a:graphicData>
        </a:graphic>
      </p:graphicFrame>
      <p:pic>
        <p:nvPicPr>
          <p:cNvPr id="5" name="Picture 4">
            <a:hlinkClick r:id="rId4" action="ppaction://hlinksldjump"/>
            <a:extLst>
              <a:ext uri="{FF2B5EF4-FFF2-40B4-BE49-F238E27FC236}">
                <a16:creationId xmlns:a16="http://schemas.microsoft.com/office/drawing/2014/main" id="{BADFBA8E-63AB-C895-7AFD-E3E1A938DFF4}"/>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2208044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8700" y="514351"/>
            <a:ext cx="7200900" cy="881526"/>
          </a:xfrm>
        </p:spPr>
        <p:txBody>
          <a:bodyPr>
            <a:normAutofit fontScale="90000"/>
          </a:bodyPr>
          <a:lstStyle/>
          <a:p>
            <a:r>
              <a:rPr lang="en-US" dirty="0"/>
              <a:t>NN #2: Sentence BERT with SMOTE </a:t>
            </a:r>
            <a:r>
              <a:rPr lang="en-US" dirty="0" err="1"/>
              <a:t>Tomek</a:t>
            </a:r>
            <a:r>
              <a:rPr lang="en-US" dirty="0"/>
              <a:t> + Simple Neural Network</a:t>
            </a:r>
            <a:endParaRPr lang="en-IN" dirty="0"/>
          </a:p>
        </p:txBody>
      </p:sp>
      <p:graphicFrame>
        <p:nvGraphicFramePr>
          <p:cNvPr id="5" name="Table 4"/>
          <p:cNvGraphicFramePr>
            <a:graphicFrameLocks noGrp="1"/>
          </p:cNvGraphicFramePr>
          <p:nvPr>
            <p:extLst>
              <p:ext uri="{D42A27DB-BD31-4B8C-83A1-F6EECF244321}">
                <p14:modId xmlns:p14="http://schemas.microsoft.com/office/powerpoint/2010/main" val="3107659965"/>
              </p:ext>
            </p:extLst>
          </p:nvPr>
        </p:nvGraphicFramePr>
        <p:xfrm>
          <a:off x="1028700" y="1598900"/>
          <a:ext cx="7200900" cy="1899460"/>
        </p:xfrm>
        <a:graphic>
          <a:graphicData uri="http://schemas.openxmlformats.org/drawingml/2006/table">
            <a:tbl>
              <a:tblPr>
                <a:tableStyleId>{616DA210-FB5B-4158-B5E0-FEB733F419BA}</a:tableStyleId>
              </a:tblPr>
              <a:tblGrid>
                <a:gridCol w="1504775">
                  <a:extLst>
                    <a:ext uri="{9D8B030D-6E8A-4147-A177-3AD203B41FA5}">
                      <a16:colId xmlns:a16="http://schemas.microsoft.com/office/drawing/2014/main" val="1959273246"/>
                    </a:ext>
                  </a:extLst>
                </a:gridCol>
                <a:gridCol w="5696125">
                  <a:extLst>
                    <a:ext uri="{9D8B030D-6E8A-4147-A177-3AD203B41FA5}">
                      <a16:colId xmlns:a16="http://schemas.microsoft.com/office/drawing/2014/main" val="2495787078"/>
                    </a:ext>
                  </a:extLst>
                </a:gridCol>
              </a:tblGrid>
              <a:tr h="194570">
                <a:tc>
                  <a:txBody>
                    <a:bodyPr/>
                    <a:lstStyle/>
                    <a:p>
                      <a:pPr algn="ctr" fontAlgn="b"/>
                      <a:r>
                        <a:rPr lang="en-IN" sz="1100" b="1" u="none" strike="noStrike" dirty="0">
                          <a:solidFill>
                            <a:srgbClr val="000000"/>
                          </a:solidFill>
                          <a:effectLst/>
                        </a:rPr>
                        <a:t>Component</a:t>
                      </a:r>
                      <a:endParaRPr lang="en-IN" sz="11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Description</a:t>
                      </a:r>
                      <a:endParaRPr lang="en-IN" sz="11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38431886"/>
                  </a:ext>
                </a:extLst>
              </a:tr>
              <a:tr h="194570">
                <a:tc>
                  <a:txBody>
                    <a:bodyPr/>
                    <a:lstStyle/>
                    <a:p>
                      <a:pPr algn="l" fontAlgn="b"/>
                      <a:r>
                        <a:rPr lang="en-IN" sz="1100" b="0" u="none" strike="noStrike" dirty="0">
                          <a:solidFill>
                            <a:srgbClr val="000000"/>
                          </a:solidFill>
                          <a:effectLst/>
                        </a:rPr>
                        <a:t>Input</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384-dimensional SBERT embedding vector per sample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30034575"/>
                  </a:ext>
                </a:extLst>
              </a:tr>
              <a:tr h="194570">
                <a:tc>
                  <a:txBody>
                    <a:bodyPr/>
                    <a:lstStyle/>
                    <a:p>
                      <a:pPr algn="l" fontAlgn="b"/>
                      <a:r>
                        <a:rPr lang="en-IN" sz="1100" b="0" u="none" strike="noStrike" dirty="0">
                          <a:solidFill>
                            <a:srgbClr val="000000"/>
                          </a:solidFill>
                          <a:effectLst/>
                        </a:rPr>
                        <a:t>Data Balancing</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SMOTE-Tomek applied to embeddings</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943476962"/>
                  </a:ext>
                </a:extLst>
              </a:tr>
              <a:tr h="194570">
                <a:tc>
                  <a:txBody>
                    <a:bodyPr/>
                    <a:lstStyle/>
                    <a:p>
                      <a:pPr algn="l" fontAlgn="b"/>
                      <a:r>
                        <a:rPr lang="en-IN" sz="1100" b="0" u="none" strike="noStrike" dirty="0">
                          <a:solidFill>
                            <a:srgbClr val="000000"/>
                          </a:solidFill>
                          <a:effectLst/>
                        </a:rPr>
                        <a:t>Optimizer</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Adam (</a:t>
                      </a:r>
                      <a:r>
                        <a:rPr lang="en-IN" sz="1100" b="1" u="none" strike="noStrike" dirty="0">
                          <a:solidFill>
                            <a:srgbClr val="000000"/>
                          </a:solidFill>
                          <a:effectLst/>
                        </a:rPr>
                        <a:t>Ada</a:t>
                      </a:r>
                      <a:r>
                        <a:rPr lang="en-IN" sz="1100" b="0" u="none" strike="noStrike" dirty="0">
                          <a:solidFill>
                            <a:srgbClr val="000000"/>
                          </a:solidFill>
                          <a:effectLst/>
                        </a:rPr>
                        <a:t>ptive  </a:t>
                      </a:r>
                      <a:r>
                        <a:rPr lang="en-IN" sz="1100" b="1" u="none" strike="noStrike" dirty="0">
                          <a:solidFill>
                            <a:srgbClr val="000000"/>
                          </a:solidFill>
                          <a:effectLst/>
                        </a:rPr>
                        <a:t>M</a:t>
                      </a:r>
                      <a:r>
                        <a:rPr lang="en-IN" sz="1100" b="0" u="none" strike="noStrike" dirty="0">
                          <a:solidFill>
                            <a:srgbClr val="000000"/>
                          </a:solidFill>
                          <a:effectLst/>
                        </a:rPr>
                        <a:t>oment Estimation Learning Rate = 0.001)</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47879330"/>
                  </a:ext>
                </a:extLst>
              </a:tr>
              <a:tr h="194570">
                <a:tc>
                  <a:txBody>
                    <a:bodyPr/>
                    <a:lstStyle/>
                    <a:p>
                      <a:pPr algn="l" fontAlgn="b"/>
                      <a:r>
                        <a:rPr lang="en-IN" sz="1100" b="0" u="none" strike="noStrike" dirty="0">
                          <a:solidFill>
                            <a:srgbClr val="000000"/>
                          </a:solidFill>
                          <a:effectLst/>
                        </a:rPr>
                        <a:t>Loss Function</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Sparse categorical cross entropy Loss (Efficient and works with Label Encoded Target)</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00335215"/>
                  </a:ext>
                </a:extLst>
              </a:tr>
              <a:tr h="194570">
                <a:tc>
                  <a:txBody>
                    <a:bodyPr/>
                    <a:lstStyle/>
                    <a:p>
                      <a:pPr algn="l" fontAlgn="b"/>
                      <a:r>
                        <a:rPr lang="en-IN" sz="1100" b="0" u="none" strike="noStrike" dirty="0">
                          <a:solidFill>
                            <a:srgbClr val="000000"/>
                          </a:solidFill>
                          <a:effectLst/>
                        </a:rPr>
                        <a:t>Training Callbacks</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dirty="0">
                          <a:solidFill>
                            <a:srgbClr val="000000"/>
                          </a:solidFill>
                          <a:effectLst/>
                        </a:rPr>
                        <a:t>Early Stopping</a:t>
                      </a:r>
                      <a:r>
                        <a:rPr lang="en-IN" sz="1100" b="0" u="none" strike="noStrike" dirty="0">
                          <a:solidFill>
                            <a:srgbClr val="000000"/>
                          </a:solidFill>
                          <a:effectLst/>
                        </a:rPr>
                        <a:t>, </a:t>
                      </a:r>
                      <a:r>
                        <a:rPr lang="en-IN" sz="1100" b="1" u="none" strike="noStrike" dirty="0" err="1">
                          <a:solidFill>
                            <a:srgbClr val="000000"/>
                          </a:solidFill>
                          <a:effectLst/>
                        </a:rPr>
                        <a:t>ReduceLROnPlateau</a:t>
                      </a:r>
                      <a:r>
                        <a:rPr lang="en-IN" sz="1100" b="0" u="none" strike="noStrike" dirty="0">
                          <a:solidFill>
                            <a:srgbClr val="000000"/>
                          </a:solidFill>
                          <a:effectLst/>
                        </a:rPr>
                        <a:t> (Reduced Learning Rate when Validation Loss Stops Improving with Epochs), </a:t>
                      </a:r>
                      <a:r>
                        <a:rPr lang="en-IN" sz="1100" b="1" u="none" strike="noStrike" dirty="0" err="1">
                          <a:solidFill>
                            <a:srgbClr val="000000"/>
                          </a:solidFill>
                          <a:effectLst/>
                        </a:rPr>
                        <a:t>ModelCheckpoint</a:t>
                      </a:r>
                      <a:r>
                        <a:rPr lang="en-IN" sz="1100" b="0" u="none" strike="noStrike" dirty="0">
                          <a:solidFill>
                            <a:srgbClr val="000000"/>
                          </a:solidFill>
                          <a:effectLst/>
                        </a:rPr>
                        <a:t> (Save model weights at interval level)</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936751482"/>
                  </a:ext>
                </a:extLst>
              </a:tr>
              <a:tr h="194570">
                <a:tc>
                  <a:txBody>
                    <a:bodyPr/>
                    <a:lstStyle/>
                    <a:p>
                      <a:pPr algn="l" fontAlgn="b"/>
                      <a:r>
                        <a:rPr lang="en-IN" sz="1100" b="0" u="none" strike="noStrike" dirty="0">
                          <a:solidFill>
                            <a:srgbClr val="000000"/>
                          </a:solidFill>
                          <a:effectLst/>
                        </a:rPr>
                        <a:t>Regularization</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L2 on each Dense layer (except output)</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03407129"/>
                  </a:ext>
                </a:extLst>
              </a:tr>
              <a:tr h="194570">
                <a:tc>
                  <a:txBody>
                    <a:bodyPr/>
                    <a:lstStyle/>
                    <a:p>
                      <a:pPr algn="l" fontAlgn="b"/>
                      <a:r>
                        <a:rPr lang="en-IN" sz="1100" b="0" u="none" strike="noStrike" dirty="0">
                          <a:solidFill>
                            <a:srgbClr val="000000"/>
                          </a:solidFill>
                          <a:effectLst/>
                        </a:rPr>
                        <a:t>Batch Normalization</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After each Dense layer (except output)</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42454399"/>
                  </a:ext>
                </a:extLst>
              </a:tr>
              <a:tr h="194570">
                <a:tc>
                  <a:txBody>
                    <a:bodyPr/>
                    <a:lstStyle/>
                    <a:p>
                      <a:pPr algn="l" fontAlgn="b"/>
                      <a:r>
                        <a:rPr lang="en-IN" sz="1100" b="0" u="none" strike="noStrike" dirty="0">
                          <a:solidFill>
                            <a:srgbClr val="000000"/>
                          </a:solidFill>
                          <a:effectLst/>
                        </a:rPr>
                        <a:t>Dropout</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After each Dense layer (except output), rates: 0.5, 0.5, 0.4, 0.3</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08018237"/>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787853929"/>
              </p:ext>
            </p:extLst>
          </p:nvPr>
        </p:nvGraphicFramePr>
        <p:xfrm>
          <a:off x="1028700" y="3712067"/>
          <a:ext cx="7249389" cy="1278033"/>
        </p:xfrm>
        <a:graphic>
          <a:graphicData uri="http://schemas.openxmlformats.org/drawingml/2006/table">
            <a:tbl>
              <a:tblPr>
                <a:tableStyleId>{616DA210-FB5B-4158-B5E0-FEB733F419BA}</a:tableStyleId>
              </a:tblPr>
              <a:tblGrid>
                <a:gridCol w="1035627">
                  <a:extLst>
                    <a:ext uri="{9D8B030D-6E8A-4147-A177-3AD203B41FA5}">
                      <a16:colId xmlns:a16="http://schemas.microsoft.com/office/drawing/2014/main" val="3508027555"/>
                    </a:ext>
                  </a:extLst>
                </a:gridCol>
                <a:gridCol w="1035627">
                  <a:extLst>
                    <a:ext uri="{9D8B030D-6E8A-4147-A177-3AD203B41FA5}">
                      <a16:colId xmlns:a16="http://schemas.microsoft.com/office/drawing/2014/main" val="3123439350"/>
                    </a:ext>
                  </a:extLst>
                </a:gridCol>
                <a:gridCol w="1035627">
                  <a:extLst>
                    <a:ext uri="{9D8B030D-6E8A-4147-A177-3AD203B41FA5}">
                      <a16:colId xmlns:a16="http://schemas.microsoft.com/office/drawing/2014/main" val="575397911"/>
                    </a:ext>
                  </a:extLst>
                </a:gridCol>
                <a:gridCol w="1035627">
                  <a:extLst>
                    <a:ext uri="{9D8B030D-6E8A-4147-A177-3AD203B41FA5}">
                      <a16:colId xmlns:a16="http://schemas.microsoft.com/office/drawing/2014/main" val="282960739"/>
                    </a:ext>
                  </a:extLst>
                </a:gridCol>
                <a:gridCol w="1035627">
                  <a:extLst>
                    <a:ext uri="{9D8B030D-6E8A-4147-A177-3AD203B41FA5}">
                      <a16:colId xmlns:a16="http://schemas.microsoft.com/office/drawing/2014/main" val="2366914723"/>
                    </a:ext>
                  </a:extLst>
                </a:gridCol>
                <a:gridCol w="1035627">
                  <a:extLst>
                    <a:ext uri="{9D8B030D-6E8A-4147-A177-3AD203B41FA5}">
                      <a16:colId xmlns:a16="http://schemas.microsoft.com/office/drawing/2014/main" val="1394164757"/>
                    </a:ext>
                  </a:extLst>
                </a:gridCol>
                <a:gridCol w="1035627">
                  <a:extLst>
                    <a:ext uri="{9D8B030D-6E8A-4147-A177-3AD203B41FA5}">
                      <a16:colId xmlns:a16="http://schemas.microsoft.com/office/drawing/2014/main" val="1385168744"/>
                    </a:ext>
                  </a:extLst>
                </a:gridCol>
              </a:tblGrid>
              <a:tr h="401733">
                <a:tc>
                  <a:txBody>
                    <a:bodyPr/>
                    <a:lstStyle/>
                    <a:p>
                      <a:pPr algn="ctr" fontAlgn="b"/>
                      <a:r>
                        <a:rPr lang="en-IN" sz="1100" b="0" u="none" strike="noStrike" dirty="0">
                          <a:solidFill>
                            <a:srgbClr val="000000"/>
                          </a:solidFill>
                          <a:effectLst/>
                        </a:rPr>
                        <a:t>Layer No.</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Layer Type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Output Units</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Activation</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Regularization</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Batch Normalization</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Dropout Rate</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64437228"/>
                  </a:ext>
                </a:extLst>
              </a:tr>
              <a:tr h="151517">
                <a:tc>
                  <a:txBody>
                    <a:bodyPr/>
                    <a:lstStyle/>
                    <a:p>
                      <a:pPr algn="ctr"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384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942501909"/>
                  </a:ext>
                </a:extLst>
              </a:tr>
              <a:tr h="151517">
                <a:tc>
                  <a:txBody>
                    <a:bodyPr/>
                    <a:lstStyle/>
                    <a:p>
                      <a:pPr algn="ctr" fontAlgn="b"/>
                      <a:r>
                        <a:rPr lang="en-IN" sz="1100" b="0" u="none" strike="noStrike">
                          <a:solidFill>
                            <a:srgbClr val="000000"/>
                          </a:solidFill>
                          <a:effectLst/>
                        </a:rPr>
                        <a:t>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256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68216805"/>
                  </a:ext>
                </a:extLst>
              </a:tr>
              <a:tr h="151517">
                <a:tc>
                  <a:txBody>
                    <a:bodyPr/>
                    <a:lstStyle/>
                    <a:p>
                      <a:pPr algn="ctr" fontAlgn="b"/>
                      <a:r>
                        <a:rPr lang="en-IN" sz="1100" b="0" u="none" strike="noStrike">
                          <a:solidFill>
                            <a:srgbClr val="000000"/>
                          </a:solidFill>
                          <a:effectLst/>
                        </a:rPr>
                        <a:t>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128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159474357"/>
                  </a:ext>
                </a:extLst>
              </a:tr>
              <a:tr h="151517">
                <a:tc>
                  <a:txBody>
                    <a:bodyPr/>
                    <a:lstStyle/>
                    <a:p>
                      <a:pPr algn="ctr" fontAlgn="b"/>
                      <a:r>
                        <a:rPr lang="en-IN" sz="1100" b="0" u="none" strike="noStrike">
                          <a:solidFill>
                            <a:srgbClr val="000000"/>
                          </a:solidFill>
                          <a:effectLst/>
                        </a:rPr>
                        <a:t>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64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0.3</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286044176"/>
                  </a:ext>
                </a:extLst>
              </a:tr>
              <a:tr h="151517">
                <a:tc>
                  <a:txBody>
                    <a:bodyPr/>
                    <a:lstStyle/>
                    <a:p>
                      <a:pPr algn="ctr" fontAlgn="b"/>
                      <a:r>
                        <a:rPr lang="en-IN" sz="1100" b="0" u="none" strike="noStrike">
                          <a:solidFill>
                            <a:srgbClr val="000000"/>
                          </a:solidFill>
                          <a:effectLst/>
                        </a:rPr>
                        <a:t>Output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Softmax</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No</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20570902"/>
                  </a:ext>
                </a:extLst>
              </a:tr>
            </a:tbl>
          </a:graphicData>
        </a:graphic>
      </p:graphicFrame>
    </p:spTree>
    <p:extLst>
      <p:ext uri="{BB962C8B-B14F-4D97-AF65-F5344CB8AC3E}">
        <p14:creationId xmlns:p14="http://schemas.microsoft.com/office/powerpoint/2010/main" val="42802734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26306-FA95-232F-9584-C6C62BC1E8B3}"/>
              </a:ext>
            </a:extLst>
          </p:cNvPr>
          <p:cNvSpPr>
            <a:spLocks noGrp="1"/>
          </p:cNvSpPr>
          <p:nvPr>
            <p:ph type="title"/>
          </p:nvPr>
        </p:nvSpPr>
        <p:spPr>
          <a:xfrm>
            <a:off x="1028700" y="514350"/>
            <a:ext cx="7200900" cy="562029"/>
          </a:xfrm>
        </p:spPr>
        <p:txBody>
          <a:bodyPr>
            <a:normAutofit/>
          </a:bodyPr>
          <a:lstStyle/>
          <a:p>
            <a:r>
              <a:rPr lang="en-US" dirty="0"/>
              <a:t>NN #2: Result</a:t>
            </a:r>
          </a:p>
        </p:txBody>
      </p:sp>
      <p:pic>
        <p:nvPicPr>
          <p:cNvPr id="18" name="Picture 17">
            <a:extLst>
              <a:ext uri="{FF2B5EF4-FFF2-40B4-BE49-F238E27FC236}">
                <a16:creationId xmlns:a16="http://schemas.microsoft.com/office/drawing/2014/main" id="{F97100E9-D5FC-3AE3-DCE3-E36CF1ED82A5}"/>
              </a:ext>
            </a:extLst>
          </p:cNvPr>
          <p:cNvPicPr>
            <a:picLocks noChangeAspect="1"/>
          </p:cNvPicPr>
          <p:nvPr/>
        </p:nvPicPr>
        <p:blipFill>
          <a:blip r:embed="rId2"/>
          <a:stretch>
            <a:fillRect/>
          </a:stretch>
        </p:blipFill>
        <p:spPr>
          <a:xfrm>
            <a:off x="643666" y="1241676"/>
            <a:ext cx="4632820" cy="1900769"/>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389300599"/>
              </p:ext>
            </p:extLst>
          </p:nvPr>
        </p:nvGraphicFramePr>
        <p:xfrm>
          <a:off x="5276486" y="1241676"/>
          <a:ext cx="3501785" cy="1206835"/>
        </p:xfrm>
        <a:graphic>
          <a:graphicData uri="http://schemas.openxmlformats.org/drawingml/2006/table">
            <a:tbl>
              <a:tblPr>
                <a:tableStyleId>{616DA210-FB5B-4158-B5E0-FEB733F419BA}</a:tableStyleId>
              </a:tblPr>
              <a:tblGrid>
                <a:gridCol w="700357">
                  <a:extLst>
                    <a:ext uri="{9D8B030D-6E8A-4147-A177-3AD203B41FA5}">
                      <a16:colId xmlns:a16="http://schemas.microsoft.com/office/drawing/2014/main" val="270354108"/>
                    </a:ext>
                  </a:extLst>
                </a:gridCol>
                <a:gridCol w="700357">
                  <a:extLst>
                    <a:ext uri="{9D8B030D-6E8A-4147-A177-3AD203B41FA5}">
                      <a16:colId xmlns:a16="http://schemas.microsoft.com/office/drawing/2014/main" val="2293816419"/>
                    </a:ext>
                  </a:extLst>
                </a:gridCol>
                <a:gridCol w="700357">
                  <a:extLst>
                    <a:ext uri="{9D8B030D-6E8A-4147-A177-3AD203B41FA5}">
                      <a16:colId xmlns:a16="http://schemas.microsoft.com/office/drawing/2014/main" val="3100694998"/>
                    </a:ext>
                  </a:extLst>
                </a:gridCol>
                <a:gridCol w="700357">
                  <a:extLst>
                    <a:ext uri="{9D8B030D-6E8A-4147-A177-3AD203B41FA5}">
                      <a16:colId xmlns:a16="http://schemas.microsoft.com/office/drawing/2014/main" val="3100158632"/>
                    </a:ext>
                  </a:extLst>
                </a:gridCol>
                <a:gridCol w="700357">
                  <a:extLst>
                    <a:ext uri="{9D8B030D-6E8A-4147-A177-3AD203B41FA5}">
                      <a16:colId xmlns:a16="http://schemas.microsoft.com/office/drawing/2014/main" val="3088993972"/>
                    </a:ext>
                  </a:extLst>
                </a:gridCol>
              </a:tblGrid>
              <a:tr h="241367">
                <a:tc>
                  <a:txBody>
                    <a:bodyPr/>
                    <a:lstStyle/>
                    <a:p>
                      <a:pPr algn="ctr" fontAlgn="b"/>
                      <a:r>
                        <a:rPr lang="en-IN" sz="1100" b="1" u="none" strike="noStrike" dirty="0">
                          <a:solidFill>
                            <a:srgbClr val="000000"/>
                          </a:solidFill>
                          <a:effectLst/>
                        </a:rPr>
                        <a:t>Class</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132312714"/>
                  </a:ext>
                </a:extLst>
              </a:tr>
              <a:tr h="241367">
                <a:tc>
                  <a:txBody>
                    <a:bodyPr/>
                    <a:lstStyle/>
                    <a:p>
                      <a:pPr algn="ctr" fontAlgn="b"/>
                      <a:r>
                        <a:rPr lang="en-IN" sz="1100" b="0" u="none" strike="noStrike" dirty="0">
                          <a:solidFill>
                            <a:srgbClr val="000000"/>
                          </a:solidFill>
                          <a:effectLst/>
                        </a:rPr>
                        <a:t>Negative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0.65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0.71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0.68</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444889393"/>
                  </a:ext>
                </a:extLst>
              </a:tr>
              <a:tr h="241367">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0.48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0.33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0.39</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026899063"/>
                  </a:ext>
                </a:extLst>
              </a:tr>
              <a:tr h="241367">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0.97</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0.97</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53555385"/>
                  </a:ext>
                </a:extLst>
              </a:tr>
              <a:tr h="241367">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0.95</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141404359"/>
                  </a:ext>
                </a:extLst>
              </a:tr>
            </a:tbl>
          </a:graphicData>
        </a:graphic>
      </p:graphicFrame>
      <p:pic>
        <p:nvPicPr>
          <p:cNvPr id="5" name="Picture 4"/>
          <p:cNvPicPr>
            <a:picLocks noChangeAspect="1"/>
          </p:cNvPicPr>
          <p:nvPr/>
        </p:nvPicPr>
        <p:blipFill>
          <a:blip r:embed="rId3"/>
          <a:stretch>
            <a:fillRect/>
          </a:stretch>
        </p:blipFill>
        <p:spPr>
          <a:xfrm>
            <a:off x="643666" y="3142445"/>
            <a:ext cx="4632820" cy="1579489"/>
          </a:xfrm>
          <a:prstGeom prst="rect">
            <a:avLst/>
          </a:prstGeom>
        </p:spPr>
      </p:pic>
      <p:graphicFrame>
        <p:nvGraphicFramePr>
          <p:cNvPr id="3" name="Table 2">
            <a:extLst>
              <a:ext uri="{FF2B5EF4-FFF2-40B4-BE49-F238E27FC236}">
                <a16:creationId xmlns:a16="http://schemas.microsoft.com/office/drawing/2014/main" id="{D7E6420E-18E9-7928-4498-4CFEF6FA6294}"/>
              </a:ext>
            </a:extLst>
          </p:cNvPr>
          <p:cNvGraphicFramePr>
            <a:graphicFrameLocks noGrp="1"/>
          </p:cNvGraphicFramePr>
          <p:nvPr>
            <p:extLst>
              <p:ext uri="{D42A27DB-BD31-4B8C-83A1-F6EECF244321}">
                <p14:modId xmlns:p14="http://schemas.microsoft.com/office/powerpoint/2010/main" val="176786330"/>
              </p:ext>
            </p:extLst>
          </p:nvPr>
        </p:nvGraphicFramePr>
        <p:xfrm>
          <a:off x="5276486" y="3142445"/>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r>
                        <a:rPr lang="en-US" dirty="0"/>
                        <a:t>0.</a:t>
                      </a:r>
                      <a:r>
                        <a:rPr lang="en-IN" dirty="0"/>
                        <a:t>0002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r>
                        <a:rPr lang="en-IN" dirty="0"/>
                        <a:t>0.03 MB</a:t>
                      </a:r>
                      <a:endParaRPr lang="en-US" dirty="0"/>
                    </a:p>
                  </a:txBody>
                  <a:tcPr/>
                </a:tc>
                <a:extLst>
                  <a:ext uri="{0D108BD9-81ED-4DB2-BD59-A6C34878D82A}">
                    <a16:rowId xmlns:a16="http://schemas.microsoft.com/office/drawing/2014/main" val="1203242589"/>
                  </a:ext>
                </a:extLst>
              </a:tr>
            </a:tbl>
          </a:graphicData>
        </a:graphic>
      </p:graphicFrame>
      <p:pic>
        <p:nvPicPr>
          <p:cNvPr id="6" name="Picture 5">
            <a:hlinkClick r:id="rId4" action="ppaction://hlinksldjump"/>
            <a:extLst>
              <a:ext uri="{FF2B5EF4-FFF2-40B4-BE49-F238E27FC236}">
                <a16:creationId xmlns:a16="http://schemas.microsoft.com/office/drawing/2014/main" id="{FAD77840-BF69-97B4-D3E0-E8B78650A888}"/>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3808359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92B5E-45F2-A885-1E87-B64A1FBA2B38}"/>
              </a:ext>
            </a:extLst>
          </p:cNvPr>
          <p:cNvSpPr>
            <a:spLocks noGrp="1"/>
          </p:cNvSpPr>
          <p:nvPr>
            <p:ph type="title"/>
          </p:nvPr>
        </p:nvSpPr>
        <p:spPr>
          <a:xfrm>
            <a:off x="872454" y="1"/>
            <a:ext cx="8271545" cy="914400"/>
          </a:xfrm>
        </p:spPr>
        <p:txBody>
          <a:bodyPr>
            <a:normAutofit fontScale="90000"/>
          </a:bodyPr>
          <a:lstStyle/>
          <a:p>
            <a:r>
              <a:rPr lang="en-US" dirty="0"/>
              <a:t>NN #3: Sentence BERT with SMOTE Tomek with LSTM</a:t>
            </a:r>
          </a:p>
        </p:txBody>
      </p:sp>
      <p:graphicFrame>
        <p:nvGraphicFramePr>
          <p:cNvPr id="6" name="Table 5"/>
          <p:cNvGraphicFramePr>
            <a:graphicFrameLocks noGrp="1"/>
          </p:cNvGraphicFramePr>
          <p:nvPr>
            <p:extLst>
              <p:ext uri="{D42A27DB-BD31-4B8C-83A1-F6EECF244321}">
                <p14:modId xmlns:p14="http://schemas.microsoft.com/office/powerpoint/2010/main" val="1875202581"/>
              </p:ext>
            </p:extLst>
          </p:nvPr>
        </p:nvGraphicFramePr>
        <p:xfrm>
          <a:off x="970396" y="1054158"/>
          <a:ext cx="7924222" cy="1662282"/>
        </p:xfrm>
        <a:graphic>
          <a:graphicData uri="http://schemas.openxmlformats.org/drawingml/2006/table">
            <a:tbl>
              <a:tblPr>
                <a:tableStyleId>{616DA210-FB5B-4158-B5E0-FEB733F419BA}</a:tableStyleId>
              </a:tblPr>
              <a:tblGrid>
                <a:gridCol w="1893225">
                  <a:extLst>
                    <a:ext uri="{9D8B030D-6E8A-4147-A177-3AD203B41FA5}">
                      <a16:colId xmlns:a16="http://schemas.microsoft.com/office/drawing/2014/main" val="2418116271"/>
                    </a:ext>
                  </a:extLst>
                </a:gridCol>
                <a:gridCol w="6030997">
                  <a:extLst>
                    <a:ext uri="{9D8B030D-6E8A-4147-A177-3AD203B41FA5}">
                      <a16:colId xmlns:a16="http://schemas.microsoft.com/office/drawing/2014/main" val="764086898"/>
                    </a:ext>
                  </a:extLst>
                </a:gridCol>
              </a:tblGrid>
              <a:tr h="184698">
                <a:tc>
                  <a:txBody>
                    <a:bodyPr/>
                    <a:lstStyle/>
                    <a:p>
                      <a:pPr algn="ctr" fontAlgn="b"/>
                      <a:r>
                        <a:rPr lang="en-IN" sz="1100" b="1" u="none" strike="noStrike">
                          <a:solidFill>
                            <a:srgbClr val="000000"/>
                          </a:solidFill>
                          <a:effectLst/>
                        </a:rPr>
                        <a:t>Component</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Description</a:t>
                      </a:r>
                      <a:endParaRPr lang="en-IN" sz="11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70659271"/>
                  </a:ext>
                </a:extLst>
              </a:tr>
              <a:tr h="184698">
                <a:tc>
                  <a:txBody>
                    <a:bodyPr/>
                    <a:lstStyle/>
                    <a:p>
                      <a:pPr algn="l"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384-dimensional SBERT embedding vector per sample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53832284"/>
                  </a:ext>
                </a:extLst>
              </a:tr>
              <a:tr h="184698">
                <a:tc>
                  <a:txBody>
                    <a:bodyPr/>
                    <a:lstStyle/>
                    <a:p>
                      <a:pPr algn="l" fontAlgn="b"/>
                      <a:r>
                        <a:rPr lang="en-IN" sz="1100" b="0" u="none" strike="noStrike">
                          <a:solidFill>
                            <a:srgbClr val="000000"/>
                          </a:solidFill>
                          <a:effectLst/>
                        </a:rPr>
                        <a:t>Data Balancing</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SMOTE-Tomek applied to embeddings</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2035134"/>
                  </a:ext>
                </a:extLst>
              </a:tr>
              <a:tr h="184698">
                <a:tc>
                  <a:txBody>
                    <a:bodyPr/>
                    <a:lstStyle/>
                    <a:p>
                      <a:pPr algn="l" fontAlgn="b"/>
                      <a:r>
                        <a:rPr lang="en-IN" sz="1100" b="0" u="none" strike="noStrike">
                          <a:solidFill>
                            <a:srgbClr val="000000"/>
                          </a:solidFill>
                          <a:effectLst/>
                        </a:rPr>
                        <a:t>Optimizer</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Adam (learning rate = 0.001)</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12733539"/>
                  </a:ext>
                </a:extLst>
              </a:tr>
              <a:tr h="184698">
                <a:tc>
                  <a:txBody>
                    <a:bodyPr/>
                    <a:lstStyle/>
                    <a:p>
                      <a:pPr algn="l" fontAlgn="b"/>
                      <a:r>
                        <a:rPr lang="en-IN" sz="1100" b="0" u="none" strike="noStrike">
                          <a:solidFill>
                            <a:srgbClr val="000000"/>
                          </a:solidFill>
                          <a:effectLst/>
                        </a:rPr>
                        <a:t>Loss Function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Sparse categorical crossentropy</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519756440"/>
                  </a:ext>
                </a:extLst>
              </a:tr>
              <a:tr h="184698">
                <a:tc>
                  <a:txBody>
                    <a:bodyPr/>
                    <a:lstStyle/>
                    <a:p>
                      <a:pPr algn="l" fontAlgn="b"/>
                      <a:r>
                        <a:rPr lang="en-IN" sz="1100" b="0" u="none" strike="noStrike" dirty="0">
                          <a:solidFill>
                            <a:srgbClr val="000000"/>
                          </a:solidFill>
                          <a:effectLst/>
                        </a:rPr>
                        <a:t>Training </a:t>
                      </a:r>
                      <a:r>
                        <a:rPr lang="en-IN" sz="1100" b="0" u="none" strike="noStrike" dirty="0" err="1">
                          <a:solidFill>
                            <a:srgbClr val="000000"/>
                          </a:solidFill>
                          <a:effectLst/>
                        </a:rPr>
                        <a:t>Callbacks</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EarlyStopping, ReduceLROnPlateau, ModelCheckpoint</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35452687"/>
                  </a:ext>
                </a:extLst>
              </a:tr>
              <a:tr h="184698">
                <a:tc>
                  <a:txBody>
                    <a:bodyPr/>
                    <a:lstStyle/>
                    <a:p>
                      <a:pPr algn="l" fontAlgn="b"/>
                      <a:r>
                        <a:rPr lang="en-IN" sz="1100" b="0" u="none" strike="noStrike">
                          <a:solidFill>
                            <a:srgbClr val="000000"/>
                          </a:solidFill>
                          <a:effectLst/>
                        </a:rPr>
                        <a:t>Regularization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L2 on LSTM and Dense layers (except output), L2 = 0.001</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38627375"/>
                  </a:ext>
                </a:extLst>
              </a:tr>
              <a:tr h="184698">
                <a:tc>
                  <a:txBody>
                    <a:bodyPr/>
                    <a:lstStyle/>
                    <a:p>
                      <a:pPr algn="l" fontAlgn="b"/>
                      <a:r>
                        <a:rPr lang="en-IN" sz="1100" b="0" u="none" strike="noStrike">
                          <a:solidFill>
                            <a:srgbClr val="000000"/>
                          </a:solidFill>
                          <a:effectLst/>
                        </a:rPr>
                        <a:t>Batch Normalization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a:solidFill>
                            <a:srgbClr val="000000"/>
                          </a:solidFill>
                          <a:effectLst/>
                        </a:rPr>
                        <a:t>After each LSTM and Dense layer (except output)</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36587191"/>
                  </a:ext>
                </a:extLst>
              </a:tr>
              <a:tr h="184698">
                <a:tc>
                  <a:txBody>
                    <a:bodyPr/>
                    <a:lstStyle/>
                    <a:p>
                      <a:pPr algn="l" fontAlgn="b"/>
                      <a:r>
                        <a:rPr lang="en-IN" sz="1100" b="0" u="none" strike="noStrike">
                          <a:solidFill>
                            <a:srgbClr val="000000"/>
                          </a:solidFill>
                          <a:effectLst/>
                        </a:rPr>
                        <a:t>Dropout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After each LSTM and Dense layer (except output), rates: 0.5, 0.5, 0.3</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513263430"/>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4128333417"/>
              </p:ext>
            </p:extLst>
          </p:nvPr>
        </p:nvGraphicFramePr>
        <p:xfrm>
          <a:off x="970395" y="3166629"/>
          <a:ext cx="7924224" cy="1800000"/>
        </p:xfrm>
        <a:graphic>
          <a:graphicData uri="http://schemas.openxmlformats.org/drawingml/2006/table">
            <a:tbl>
              <a:tblPr>
                <a:tableStyleId>{616DA210-FB5B-4158-B5E0-FEB733F419BA}</a:tableStyleId>
              </a:tblPr>
              <a:tblGrid>
                <a:gridCol w="977203">
                  <a:extLst>
                    <a:ext uri="{9D8B030D-6E8A-4147-A177-3AD203B41FA5}">
                      <a16:colId xmlns:a16="http://schemas.microsoft.com/office/drawing/2014/main" val="2441938681"/>
                    </a:ext>
                  </a:extLst>
                </a:gridCol>
                <a:gridCol w="1416387">
                  <a:extLst>
                    <a:ext uri="{9D8B030D-6E8A-4147-A177-3AD203B41FA5}">
                      <a16:colId xmlns:a16="http://schemas.microsoft.com/office/drawing/2014/main" val="4152548221"/>
                    </a:ext>
                  </a:extLst>
                </a:gridCol>
                <a:gridCol w="644622">
                  <a:extLst>
                    <a:ext uri="{9D8B030D-6E8A-4147-A177-3AD203B41FA5}">
                      <a16:colId xmlns:a16="http://schemas.microsoft.com/office/drawing/2014/main" val="3187342925"/>
                    </a:ext>
                  </a:extLst>
                </a:gridCol>
                <a:gridCol w="977203">
                  <a:extLst>
                    <a:ext uri="{9D8B030D-6E8A-4147-A177-3AD203B41FA5}">
                      <a16:colId xmlns:a16="http://schemas.microsoft.com/office/drawing/2014/main" val="2229023861"/>
                    </a:ext>
                  </a:extLst>
                </a:gridCol>
                <a:gridCol w="1208177">
                  <a:extLst>
                    <a:ext uri="{9D8B030D-6E8A-4147-A177-3AD203B41FA5}">
                      <a16:colId xmlns:a16="http://schemas.microsoft.com/office/drawing/2014/main" val="3473766091"/>
                    </a:ext>
                  </a:extLst>
                </a:gridCol>
                <a:gridCol w="1723429">
                  <a:extLst>
                    <a:ext uri="{9D8B030D-6E8A-4147-A177-3AD203B41FA5}">
                      <a16:colId xmlns:a16="http://schemas.microsoft.com/office/drawing/2014/main" val="1022017937"/>
                    </a:ext>
                  </a:extLst>
                </a:gridCol>
                <a:gridCol w="977203">
                  <a:extLst>
                    <a:ext uri="{9D8B030D-6E8A-4147-A177-3AD203B41FA5}">
                      <a16:colId xmlns:a16="http://schemas.microsoft.com/office/drawing/2014/main" val="1635409704"/>
                    </a:ext>
                  </a:extLst>
                </a:gridCol>
              </a:tblGrid>
              <a:tr h="360000">
                <a:tc>
                  <a:txBody>
                    <a:bodyPr/>
                    <a:lstStyle/>
                    <a:p>
                      <a:pPr algn="ctr" fontAlgn="b"/>
                      <a:r>
                        <a:rPr lang="en-IN" sz="1100" b="1" u="none" strike="noStrike">
                          <a:solidFill>
                            <a:srgbClr val="000000"/>
                          </a:solidFill>
                          <a:effectLst/>
                        </a:rPr>
                        <a:t>Layer No.</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Layer Type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Output Units</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Activation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Regularization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Batch Normalization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Dropout Rate</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452806466"/>
                  </a:ext>
                </a:extLst>
              </a:tr>
              <a:tr h="360000">
                <a:tc>
                  <a:txBody>
                    <a:bodyPr/>
                    <a:lstStyle/>
                    <a:p>
                      <a:pPr algn="ctr"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Bidirectional LSTM</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256</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0.5</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58920520"/>
                  </a:ext>
                </a:extLst>
              </a:tr>
              <a:tr h="360000">
                <a:tc>
                  <a:txBody>
                    <a:bodyPr/>
                    <a:lstStyle/>
                    <a:p>
                      <a:pPr algn="ctr" fontAlgn="b"/>
                      <a:r>
                        <a:rPr lang="en-IN" sz="1100" b="0" u="none" strike="noStrike">
                          <a:solidFill>
                            <a:srgbClr val="000000"/>
                          </a:solidFill>
                          <a:effectLst/>
                        </a:rPr>
                        <a:t>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Bidirectional LSTM</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128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0.5</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170964170"/>
                  </a:ext>
                </a:extLst>
              </a:tr>
              <a:tr h="360000">
                <a:tc>
                  <a:txBody>
                    <a:bodyPr/>
                    <a:lstStyle/>
                    <a:p>
                      <a:pPr algn="ctr" fontAlgn="b"/>
                      <a:r>
                        <a:rPr lang="en-IN" sz="1100" b="0" u="none" strike="noStrike">
                          <a:solidFill>
                            <a:srgbClr val="000000"/>
                          </a:solidFill>
                          <a:effectLst/>
                        </a:rPr>
                        <a:t>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64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43048973"/>
                  </a:ext>
                </a:extLst>
              </a:tr>
              <a:tr h="360000">
                <a:tc>
                  <a:txBody>
                    <a:bodyPr/>
                    <a:lstStyle/>
                    <a:p>
                      <a:pPr algn="ctr" fontAlgn="b"/>
                      <a:r>
                        <a:rPr lang="en-IN" sz="1100" b="0" u="none" strike="noStrike">
                          <a:solidFill>
                            <a:srgbClr val="000000"/>
                          </a:solidFill>
                          <a:effectLst/>
                        </a:rPr>
                        <a:t>Output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Softmax</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No</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733590364"/>
                  </a:ext>
                </a:extLst>
              </a:tr>
            </a:tbl>
          </a:graphicData>
        </a:graphic>
      </p:graphicFrame>
    </p:spTree>
    <p:extLst>
      <p:ext uri="{BB962C8B-B14F-4D97-AF65-F5344CB8AC3E}">
        <p14:creationId xmlns:p14="http://schemas.microsoft.com/office/powerpoint/2010/main" val="3572888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92B5E-45F2-A885-1E87-B64A1FBA2B38}"/>
              </a:ext>
            </a:extLst>
          </p:cNvPr>
          <p:cNvSpPr>
            <a:spLocks noGrp="1"/>
          </p:cNvSpPr>
          <p:nvPr>
            <p:ph type="title"/>
          </p:nvPr>
        </p:nvSpPr>
        <p:spPr>
          <a:xfrm>
            <a:off x="872454" y="0"/>
            <a:ext cx="8271545" cy="1114425"/>
          </a:xfrm>
        </p:spPr>
        <p:txBody>
          <a:bodyPr/>
          <a:lstStyle/>
          <a:p>
            <a:r>
              <a:rPr lang="en-US" dirty="0"/>
              <a:t>NN #3: Result</a:t>
            </a:r>
          </a:p>
        </p:txBody>
      </p:sp>
      <p:pic>
        <p:nvPicPr>
          <p:cNvPr id="14" name="Picture 13">
            <a:extLst>
              <a:ext uri="{FF2B5EF4-FFF2-40B4-BE49-F238E27FC236}">
                <a16:creationId xmlns:a16="http://schemas.microsoft.com/office/drawing/2014/main" id="{B6B24D7F-5087-9A5A-5DF4-F60A53966A53}"/>
              </a:ext>
            </a:extLst>
          </p:cNvPr>
          <p:cNvPicPr>
            <a:picLocks noChangeAspect="1"/>
          </p:cNvPicPr>
          <p:nvPr/>
        </p:nvPicPr>
        <p:blipFill>
          <a:blip r:embed="rId2"/>
          <a:stretch>
            <a:fillRect/>
          </a:stretch>
        </p:blipFill>
        <p:spPr>
          <a:xfrm>
            <a:off x="518020" y="683979"/>
            <a:ext cx="4758466" cy="2105559"/>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2444709448"/>
              </p:ext>
            </p:extLst>
          </p:nvPr>
        </p:nvGraphicFramePr>
        <p:xfrm>
          <a:off x="5497172" y="683979"/>
          <a:ext cx="3476345" cy="1310800"/>
        </p:xfrm>
        <a:graphic>
          <a:graphicData uri="http://schemas.openxmlformats.org/drawingml/2006/table">
            <a:tbl>
              <a:tblPr>
                <a:tableStyleId>{616DA210-FB5B-4158-B5E0-FEB733F419BA}</a:tableStyleId>
              </a:tblPr>
              <a:tblGrid>
                <a:gridCol w="695269">
                  <a:extLst>
                    <a:ext uri="{9D8B030D-6E8A-4147-A177-3AD203B41FA5}">
                      <a16:colId xmlns:a16="http://schemas.microsoft.com/office/drawing/2014/main" val="1793002143"/>
                    </a:ext>
                  </a:extLst>
                </a:gridCol>
                <a:gridCol w="695269">
                  <a:extLst>
                    <a:ext uri="{9D8B030D-6E8A-4147-A177-3AD203B41FA5}">
                      <a16:colId xmlns:a16="http://schemas.microsoft.com/office/drawing/2014/main" val="180987249"/>
                    </a:ext>
                  </a:extLst>
                </a:gridCol>
                <a:gridCol w="695269">
                  <a:extLst>
                    <a:ext uri="{9D8B030D-6E8A-4147-A177-3AD203B41FA5}">
                      <a16:colId xmlns:a16="http://schemas.microsoft.com/office/drawing/2014/main" val="4049968311"/>
                    </a:ext>
                  </a:extLst>
                </a:gridCol>
                <a:gridCol w="695269">
                  <a:extLst>
                    <a:ext uri="{9D8B030D-6E8A-4147-A177-3AD203B41FA5}">
                      <a16:colId xmlns:a16="http://schemas.microsoft.com/office/drawing/2014/main" val="2579450311"/>
                    </a:ext>
                  </a:extLst>
                </a:gridCol>
                <a:gridCol w="695269">
                  <a:extLst>
                    <a:ext uri="{9D8B030D-6E8A-4147-A177-3AD203B41FA5}">
                      <a16:colId xmlns:a16="http://schemas.microsoft.com/office/drawing/2014/main" val="1620713050"/>
                    </a:ext>
                  </a:extLst>
                </a:gridCol>
              </a:tblGrid>
              <a:tr h="26216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764978053"/>
                  </a:ext>
                </a:extLst>
              </a:tr>
              <a:tr h="262160">
                <a:tc>
                  <a:txBody>
                    <a:bodyPr/>
                    <a:lstStyle/>
                    <a:p>
                      <a:pPr algn="ctr" fontAlgn="b"/>
                      <a:r>
                        <a:rPr lang="en-IN" sz="1100" b="0" u="none" strike="noStrike" dirty="0">
                          <a:solidFill>
                            <a:srgbClr val="000000"/>
                          </a:solidFill>
                          <a:effectLst/>
                        </a:rPr>
                        <a:t>Negative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0.59</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0.57</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131934987"/>
                  </a:ext>
                </a:extLst>
              </a:tr>
              <a:tr h="26216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0.31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0.35</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987425526"/>
                  </a:ext>
                </a:extLst>
              </a:tr>
              <a:tr h="26216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0.97</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0.96</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0.97</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47856773"/>
                  </a:ext>
                </a:extLst>
              </a:tr>
              <a:tr h="26216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0.93</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10384452"/>
                  </a:ext>
                </a:extLst>
              </a:tr>
            </a:tbl>
          </a:graphicData>
        </a:graphic>
      </p:graphicFrame>
      <p:pic>
        <p:nvPicPr>
          <p:cNvPr id="4" name="Picture 3"/>
          <p:cNvPicPr>
            <a:picLocks noChangeAspect="1"/>
          </p:cNvPicPr>
          <p:nvPr/>
        </p:nvPicPr>
        <p:blipFill>
          <a:blip r:embed="rId3"/>
          <a:stretch>
            <a:fillRect/>
          </a:stretch>
        </p:blipFill>
        <p:spPr>
          <a:xfrm>
            <a:off x="518020" y="3017128"/>
            <a:ext cx="4758466" cy="2126372"/>
          </a:xfrm>
          <a:prstGeom prst="rect">
            <a:avLst/>
          </a:prstGeom>
        </p:spPr>
      </p:pic>
      <p:graphicFrame>
        <p:nvGraphicFramePr>
          <p:cNvPr id="5" name="Table 4">
            <a:extLst>
              <a:ext uri="{FF2B5EF4-FFF2-40B4-BE49-F238E27FC236}">
                <a16:creationId xmlns:a16="http://schemas.microsoft.com/office/drawing/2014/main" id="{911BBB02-4650-0BBF-7F7D-F5CDCCDA52FD}"/>
              </a:ext>
            </a:extLst>
          </p:cNvPr>
          <p:cNvGraphicFramePr>
            <a:graphicFrameLocks noGrp="1"/>
          </p:cNvGraphicFramePr>
          <p:nvPr>
            <p:extLst>
              <p:ext uri="{D42A27DB-BD31-4B8C-83A1-F6EECF244321}">
                <p14:modId xmlns:p14="http://schemas.microsoft.com/office/powerpoint/2010/main" val="2478827146"/>
              </p:ext>
            </p:extLst>
          </p:nvPr>
        </p:nvGraphicFramePr>
        <p:xfrm>
          <a:off x="5276486" y="3142445"/>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0.0002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0.05 MB</a:t>
                      </a:r>
                      <a:endParaRPr lang="en-US" dirty="0"/>
                    </a:p>
                  </a:txBody>
                  <a:tcPr/>
                </a:tc>
                <a:extLst>
                  <a:ext uri="{0D108BD9-81ED-4DB2-BD59-A6C34878D82A}">
                    <a16:rowId xmlns:a16="http://schemas.microsoft.com/office/drawing/2014/main" val="1203242589"/>
                  </a:ext>
                </a:extLst>
              </a:tr>
            </a:tbl>
          </a:graphicData>
        </a:graphic>
      </p:graphicFrame>
      <p:pic>
        <p:nvPicPr>
          <p:cNvPr id="6" name="Picture 5">
            <a:hlinkClick r:id="rId4" action="ppaction://hlinksldjump"/>
            <a:extLst>
              <a:ext uri="{FF2B5EF4-FFF2-40B4-BE49-F238E27FC236}">
                <a16:creationId xmlns:a16="http://schemas.microsoft.com/office/drawing/2014/main" id="{27A20B53-E901-1DAE-65FE-7FB88542D22A}"/>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1411985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0BCF5-ECDF-CC0A-B39E-8584524B8E66}"/>
              </a:ext>
            </a:extLst>
          </p:cNvPr>
          <p:cNvSpPr>
            <a:spLocks noGrp="1"/>
          </p:cNvSpPr>
          <p:nvPr>
            <p:ph type="title"/>
          </p:nvPr>
        </p:nvSpPr>
        <p:spPr>
          <a:xfrm>
            <a:off x="576313" y="37063"/>
            <a:ext cx="7200900" cy="1114425"/>
          </a:xfrm>
        </p:spPr>
        <p:txBody>
          <a:bodyPr/>
          <a:lstStyle/>
          <a:p>
            <a:r>
              <a:rPr lang="en-US" dirty="0"/>
              <a:t>NN #4: Sentence BERT with SMOTE Tomek with GRU</a:t>
            </a:r>
          </a:p>
        </p:txBody>
      </p:sp>
      <p:graphicFrame>
        <p:nvGraphicFramePr>
          <p:cNvPr id="3" name="Table 2"/>
          <p:cNvGraphicFramePr>
            <a:graphicFrameLocks noGrp="1"/>
          </p:cNvGraphicFramePr>
          <p:nvPr>
            <p:extLst>
              <p:ext uri="{D42A27DB-BD31-4B8C-83A1-F6EECF244321}">
                <p14:modId xmlns:p14="http://schemas.microsoft.com/office/powerpoint/2010/main" val="4282302615"/>
              </p:ext>
            </p:extLst>
          </p:nvPr>
        </p:nvGraphicFramePr>
        <p:xfrm>
          <a:off x="673531" y="1011745"/>
          <a:ext cx="8191500" cy="1746612"/>
        </p:xfrm>
        <a:graphic>
          <a:graphicData uri="http://schemas.openxmlformats.org/drawingml/2006/table">
            <a:tbl>
              <a:tblPr>
                <a:tableStyleId>{616DA210-FB5B-4158-B5E0-FEB733F419BA}</a:tableStyleId>
              </a:tblPr>
              <a:tblGrid>
                <a:gridCol w="2188913">
                  <a:extLst>
                    <a:ext uri="{9D8B030D-6E8A-4147-A177-3AD203B41FA5}">
                      <a16:colId xmlns:a16="http://schemas.microsoft.com/office/drawing/2014/main" val="3920540352"/>
                    </a:ext>
                  </a:extLst>
                </a:gridCol>
                <a:gridCol w="6002587">
                  <a:extLst>
                    <a:ext uri="{9D8B030D-6E8A-4147-A177-3AD203B41FA5}">
                      <a16:colId xmlns:a16="http://schemas.microsoft.com/office/drawing/2014/main" val="992176947"/>
                    </a:ext>
                  </a:extLst>
                </a:gridCol>
              </a:tblGrid>
              <a:tr h="194068">
                <a:tc>
                  <a:txBody>
                    <a:bodyPr/>
                    <a:lstStyle/>
                    <a:p>
                      <a:pPr algn="ctr" fontAlgn="b"/>
                      <a:r>
                        <a:rPr lang="en-IN" sz="1100" b="1" u="none" strike="noStrike">
                          <a:solidFill>
                            <a:srgbClr val="000000"/>
                          </a:solidFill>
                          <a:effectLst/>
                        </a:rPr>
                        <a:t>Component</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Description</a:t>
                      </a:r>
                      <a:endParaRPr lang="en-IN" sz="11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46502494"/>
                  </a:ext>
                </a:extLst>
              </a:tr>
              <a:tr h="194068">
                <a:tc>
                  <a:txBody>
                    <a:bodyPr/>
                    <a:lstStyle/>
                    <a:p>
                      <a:pPr algn="l"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384-dimensional SBERT embedding vector per sample</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706862224"/>
                  </a:ext>
                </a:extLst>
              </a:tr>
              <a:tr h="194068">
                <a:tc>
                  <a:txBody>
                    <a:bodyPr/>
                    <a:lstStyle/>
                    <a:p>
                      <a:pPr algn="l" fontAlgn="b"/>
                      <a:r>
                        <a:rPr lang="en-IN" sz="1100" b="0" u="none" strike="noStrike">
                          <a:solidFill>
                            <a:srgbClr val="000000"/>
                          </a:solidFill>
                          <a:effectLst/>
                        </a:rPr>
                        <a:t>Data Balancing</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a:solidFill>
                            <a:srgbClr val="000000"/>
                          </a:solidFill>
                          <a:effectLst/>
                        </a:rPr>
                        <a:t>SMOTE-Tomek applied to embedding space</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42104973"/>
                  </a:ext>
                </a:extLst>
              </a:tr>
              <a:tr h="194068">
                <a:tc>
                  <a:txBody>
                    <a:bodyPr/>
                    <a:lstStyle/>
                    <a:p>
                      <a:pPr algn="l" fontAlgn="b"/>
                      <a:r>
                        <a:rPr lang="en-IN" sz="1100" b="0" u="none" strike="noStrike">
                          <a:solidFill>
                            <a:srgbClr val="000000"/>
                          </a:solidFill>
                          <a:effectLst/>
                        </a:rPr>
                        <a:t>Optimizer</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Adam (learning rate = 0.001)</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26154174"/>
                  </a:ext>
                </a:extLst>
              </a:tr>
              <a:tr h="194068">
                <a:tc>
                  <a:txBody>
                    <a:bodyPr/>
                    <a:lstStyle/>
                    <a:p>
                      <a:pPr algn="l" fontAlgn="b"/>
                      <a:r>
                        <a:rPr lang="en-IN" sz="1100" b="0" u="none" strike="noStrike" dirty="0">
                          <a:solidFill>
                            <a:srgbClr val="000000"/>
                          </a:solidFill>
                          <a:effectLst/>
                        </a:rPr>
                        <a:t>Loss Function</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Sparse Categorical Cross Entropy</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03393580"/>
                  </a:ext>
                </a:extLst>
              </a:tr>
              <a:tr h="194068">
                <a:tc>
                  <a:txBody>
                    <a:bodyPr/>
                    <a:lstStyle/>
                    <a:p>
                      <a:pPr algn="l" fontAlgn="b"/>
                      <a:r>
                        <a:rPr lang="en-IN" sz="1100" b="0" u="none" strike="noStrike">
                          <a:solidFill>
                            <a:srgbClr val="000000"/>
                          </a:solidFill>
                          <a:effectLst/>
                        </a:rPr>
                        <a:t>Training Callbacks</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err="1">
                          <a:solidFill>
                            <a:srgbClr val="000000"/>
                          </a:solidFill>
                          <a:effectLst/>
                        </a:rPr>
                        <a:t>EarlyStopping</a:t>
                      </a:r>
                      <a:r>
                        <a:rPr lang="en-IN" sz="1100" b="0" u="none" strike="noStrike" dirty="0">
                          <a:solidFill>
                            <a:srgbClr val="000000"/>
                          </a:solidFill>
                          <a:effectLst/>
                        </a:rPr>
                        <a:t>, </a:t>
                      </a:r>
                      <a:r>
                        <a:rPr lang="en-IN" sz="1100" b="0" u="none" strike="noStrike" dirty="0" err="1">
                          <a:solidFill>
                            <a:srgbClr val="000000"/>
                          </a:solidFill>
                          <a:effectLst/>
                        </a:rPr>
                        <a:t>ReduceLROnPlateau</a:t>
                      </a:r>
                      <a:r>
                        <a:rPr lang="en-IN" sz="1100" b="0" u="none" strike="noStrike" dirty="0">
                          <a:solidFill>
                            <a:srgbClr val="000000"/>
                          </a:solidFill>
                          <a:effectLst/>
                        </a:rPr>
                        <a:t>, </a:t>
                      </a:r>
                      <a:r>
                        <a:rPr lang="en-IN" sz="1100" b="0" u="none" strike="noStrike" dirty="0" err="1">
                          <a:solidFill>
                            <a:srgbClr val="000000"/>
                          </a:solidFill>
                          <a:effectLst/>
                        </a:rPr>
                        <a:t>ModelCheckpoint</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228414346"/>
                  </a:ext>
                </a:extLst>
              </a:tr>
              <a:tr h="194068">
                <a:tc>
                  <a:txBody>
                    <a:bodyPr/>
                    <a:lstStyle/>
                    <a:p>
                      <a:pPr algn="l" fontAlgn="b"/>
                      <a:r>
                        <a:rPr lang="en-IN" sz="1100" b="0" u="none" strike="noStrike">
                          <a:solidFill>
                            <a:srgbClr val="000000"/>
                          </a:solidFill>
                          <a:effectLst/>
                        </a:rPr>
                        <a:t>Regularization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L2 on GRU and Dense layers (L2 = 0.01)</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62101943"/>
                  </a:ext>
                </a:extLst>
              </a:tr>
              <a:tr h="194068">
                <a:tc>
                  <a:txBody>
                    <a:bodyPr/>
                    <a:lstStyle/>
                    <a:p>
                      <a:pPr algn="l" fontAlgn="b"/>
                      <a:r>
                        <a:rPr lang="en-IN" sz="1100" b="0" u="none" strike="noStrike">
                          <a:solidFill>
                            <a:srgbClr val="000000"/>
                          </a:solidFill>
                          <a:effectLst/>
                        </a:rPr>
                        <a:t>Batch Normalization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After GRU and Dense layers (except output)</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628963457"/>
                  </a:ext>
                </a:extLst>
              </a:tr>
              <a:tr h="194068">
                <a:tc>
                  <a:txBody>
                    <a:bodyPr/>
                    <a:lstStyle/>
                    <a:p>
                      <a:pPr algn="l" fontAlgn="b"/>
                      <a:r>
                        <a:rPr lang="en-IN" sz="1100" b="0" u="none" strike="noStrike">
                          <a:solidFill>
                            <a:srgbClr val="000000"/>
                          </a:solidFill>
                          <a:effectLst/>
                        </a:rPr>
                        <a:t>Dropout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After GRU and Dense layers (except output), rates: 0.5, 0.4</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04759603"/>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4231103258"/>
              </p:ext>
            </p:extLst>
          </p:nvPr>
        </p:nvGraphicFramePr>
        <p:xfrm>
          <a:off x="673531" y="3122098"/>
          <a:ext cx="8191498" cy="938457"/>
        </p:xfrm>
        <a:graphic>
          <a:graphicData uri="http://schemas.openxmlformats.org/drawingml/2006/table">
            <a:tbl>
              <a:tblPr>
                <a:tableStyleId>{616DA210-FB5B-4158-B5E0-FEB733F419BA}</a:tableStyleId>
              </a:tblPr>
              <a:tblGrid>
                <a:gridCol w="1137708">
                  <a:extLst>
                    <a:ext uri="{9D8B030D-6E8A-4147-A177-3AD203B41FA5}">
                      <a16:colId xmlns:a16="http://schemas.microsoft.com/office/drawing/2014/main" val="795441847"/>
                    </a:ext>
                  </a:extLst>
                </a:gridCol>
                <a:gridCol w="1137708">
                  <a:extLst>
                    <a:ext uri="{9D8B030D-6E8A-4147-A177-3AD203B41FA5}">
                      <a16:colId xmlns:a16="http://schemas.microsoft.com/office/drawing/2014/main" val="4131254362"/>
                    </a:ext>
                  </a:extLst>
                </a:gridCol>
                <a:gridCol w="1137708">
                  <a:extLst>
                    <a:ext uri="{9D8B030D-6E8A-4147-A177-3AD203B41FA5}">
                      <a16:colId xmlns:a16="http://schemas.microsoft.com/office/drawing/2014/main" val="1043911638"/>
                    </a:ext>
                  </a:extLst>
                </a:gridCol>
                <a:gridCol w="1137708">
                  <a:extLst>
                    <a:ext uri="{9D8B030D-6E8A-4147-A177-3AD203B41FA5}">
                      <a16:colId xmlns:a16="http://schemas.microsoft.com/office/drawing/2014/main" val="3931488132"/>
                    </a:ext>
                  </a:extLst>
                </a:gridCol>
                <a:gridCol w="1137708">
                  <a:extLst>
                    <a:ext uri="{9D8B030D-6E8A-4147-A177-3AD203B41FA5}">
                      <a16:colId xmlns:a16="http://schemas.microsoft.com/office/drawing/2014/main" val="2209942217"/>
                    </a:ext>
                  </a:extLst>
                </a:gridCol>
                <a:gridCol w="1137708">
                  <a:extLst>
                    <a:ext uri="{9D8B030D-6E8A-4147-A177-3AD203B41FA5}">
                      <a16:colId xmlns:a16="http://schemas.microsoft.com/office/drawing/2014/main" val="3442084036"/>
                    </a:ext>
                  </a:extLst>
                </a:gridCol>
                <a:gridCol w="1365250">
                  <a:extLst>
                    <a:ext uri="{9D8B030D-6E8A-4147-A177-3AD203B41FA5}">
                      <a16:colId xmlns:a16="http://schemas.microsoft.com/office/drawing/2014/main" val="1962787183"/>
                    </a:ext>
                  </a:extLst>
                </a:gridCol>
              </a:tblGrid>
              <a:tr h="360945">
                <a:tc>
                  <a:txBody>
                    <a:bodyPr/>
                    <a:lstStyle/>
                    <a:p>
                      <a:pPr algn="ctr" fontAlgn="b"/>
                      <a:r>
                        <a:rPr lang="en-IN" sz="1100" b="1" u="none" strike="noStrike">
                          <a:solidFill>
                            <a:srgbClr val="000000"/>
                          </a:solidFill>
                          <a:effectLst/>
                        </a:rPr>
                        <a:t>Layer No.</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Layer Type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Output Units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Activation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Regularization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Batch Normalization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Dropout Rate</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091501210"/>
                  </a:ext>
                </a:extLst>
              </a:tr>
              <a:tr h="192504">
                <a:tc>
                  <a:txBody>
                    <a:bodyPr/>
                    <a:lstStyle/>
                    <a:p>
                      <a:pPr algn="ctr"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Bidirectional GRU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128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41526509"/>
                  </a:ext>
                </a:extLst>
              </a:tr>
              <a:tr h="192504">
                <a:tc>
                  <a:txBody>
                    <a:bodyPr/>
                    <a:lstStyle/>
                    <a:p>
                      <a:pPr algn="ctr" fontAlgn="b"/>
                      <a:r>
                        <a:rPr lang="en-IN" sz="1100" b="0" u="none" strike="noStrike">
                          <a:solidFill>
                            <a:srgbClr val="000000"/>
                          </a:solidFill>
                          <a:effectLst/>
                        </a:rPr>
                        <a:t>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64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L2 (0.01)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Yes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63938982"/>
                  </a:ext>
                </a:extLst>
              </a:tr>
              <a:tr h="192504">
                <a:tc>
                  <a:txBody>
                    <a:bodyPr/>
                    <a:lstStyle/>
                    <a:p>
                      <a:pPr algn="ctr" fontAlgn="b"/>
                      <a:r>
                        <a:rPr lang="en-IN" sz="1100" b="0" u="none" strike="noStrike">
                          <a:solidFill>
                            <a:srgbClr val="000000"/>
                          </a:solidFill>
                          <a:effectLst/>
                        </a:rPr>
                        <a:t>Output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Softmax</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No</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952221726"/>
                  </a:ext>
                </a:extLst>
              </a:tr>
            </a:tbl>
          </a:graphicData>
        </a:graphic>
      </p:graphicFrame>
    </p:spTree>
    <p:extLst>
      <p:ext uri="{BB962C8B-B14F-4D97-AF65-F5344CB8AC3E}">
        <p14:creationId xmlns:p14="http://schemas.microsoft.com/office/powerpoint/2010/main" val="4808280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0BCF5-ECDF-CC0A-B39E-8584524B8E66}"/>
              </a:ext>
            </a:extLst>
          </p:cNvPr>
          <p:cNvSpPr>
            <a:spLocks noGrp="1"/>
          </p:cNvSpPr>
          <p:nvPr>
            <p:ph type="title"/>
          </p:nvPr>
        </p:nvSpPr>
        <p:spPr>
          <a:xfrm>
            <a:off x="576313" y="37063"/>
            <a:ext cx="7200900" cy="1114425"/>
          </a:xfrm>
        </p:spPr>
        <p:txBody>
          <a:bodyPr/>
          <a:lstStyle/>
          <a:p>
            <a:r>
              <a:rPr lang="en-US" dirty="0"/>
              <a:t>NN #4: Result</a:t>
            </a:r>
          </a:p>
        </p:txBody>
      </p:sp>
      <p:pic>
        <p:nvPicPr>
          <p:cNvPr id="15" name="Picture 14">
            <a:extLst>
              <a:ext uri="{FF2B5EF4-FFF2-40B4-BE49-F238E27FC236}">
                <a16:creationId xmlns:a16="http://schemas.microsoft.com/office/drawing/2014/main" id="{38BC7957-3229-CDF5-BCFD-73569A942659}"/>
              </a:ext>
            </a:extLst>
          </p:cNvPr>
          <p:cNvPicPr>
            <a:picLocks noChangeAspect="1"/>
          </p:cNvPicPr>
          <p:nvPr/>
        </p:nvPicPr>
        <p:blipFill>
          <a:blip r:embed="rId2"/>
          <a:stretch>
            <a:fillRect/>
          </a:stretch>
        </p:blipFill>
        <p:spPr>
          <a:xfrm>
            <a:off x="693550" y="1111138"/>
            <a:ext cx="4343400" cy="1957373"/>
          </a:xfrm>
          <a:prstGeom prst="rect">
            <a:avLst/>
          </a:prstGeom>
        </p:spPr>
      </p:pic>
      <p:pic>
        <p:nvPicPr>
          <p:cNvPr id="3" name="Picture 2"/>
          <p:cNvPicPr>
            <a:picLocks noChangeAspect="1"/>
          </p:cNvPicPr>
          <p:nvPr/>
        </p:nvPicPr>
        <p:blipFill>
          <a:blip r:embed="rId3"/>
          <a:stretch>
            <a:fillRect/>
          </a:stretch>
        </p:blipFill>
        <p:spPr>
          <a:xfrm>
            <a:off x="693549" y="3283934"/>
            <a:ext cx="4343400" cy="1717303"/>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4204374553"/>
              </p:ext>
            </p:extLst>
          </p:nvPr>
        </p:nvGraphicFramePr>
        <p:xfrm>
          <a:off x="5036949" y="1111139"/>
          <a:ext cx="3988810" cy="1242775"/>
        </p:xfrm>
        <a:graphic>
          <a:graphicData uri="http://schemas.openxmlformats.org/drawingml/2006/table">
            <a:tbl>
              <a:tblPr>
                <a:tableStyleId>{616DA210-FB5B-4158-B5E0-FEB733F419BA}</a:tableStyleId>
              </a:tblPr>
              <a:tblGrid>
                <a:gridCol w="797762">
                  <a:extLst>
                    <a:ext uri="{9D8B030D-6E8A-4147-A177-3AD203B41FA5}">
                      <a16:colId xmlns:a16="http://schemas.microsoft.com/office/drawing/2014/main" val="393755650"/>
                    </a:ext>
                  </a:extLst>
                </a:gridCol>
                <a:gridCol w="797762">
                  <a:extLst>
                    <a:ext uri="{9D8B030D-6E8A-4147-A177-3AD203B41FA5}">
                      <a16:colId xmlns:a16="http://schemas.microsoft.com/office/drawing/2014/main" val="4033797474"/>
                    </a:ext>
                  </a:extLst>
                </a:gridCol>
                <a:gridCol w="797762">
                  <a:extLst>
                    <a:ext uri="{9D8B030D-6E8A-4147-A177-3AD203B41FA5}">
                      <a16:colId xmlns:a16="http://schemas.microsoft.com/office/drawing/2014/main" val="2213067520"/>
                    </a:ext>
                  </a:extLst>
                </a:gridCol>
                <a:gridCol w="797762">
                  <a:extLst>
                    <a:ext uri="{9D8B030D-6E8A-4147-A177-3AD203B41FA5}">
                      <a16:colId xmlns:a16="http://schemas.microsoft.com/office/drawing/2014/main" val="1192059474"/>
                    </a:ext>
                  </a:extLst>
                </a:gridCol>
                <a:gridCol w="797762">
                  <a:extLst>
                    <a:ext uri="{9D8B030D-6E8A-4147-A177-3AD203B41FA5}">
                      <a16:colId xmlns:a16="http://schemas.microsoft.com/office/drawing/2014/main" val="3196982667"/>
                    </a:ext>
                  </a:extLst>
                </a:gridCol>
              </a:tblGrid>
              <a:tr h="248555">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Precision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F1-Score</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32185937"/>
                  </a:ext>
                </a:extLst>
              </a:tr>
              <a:tr h="248555">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0.67</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0.60</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887490398"/>
                  </a:ext>
                </a:extLst>
              </a:tr>
              <a:tr h="248555">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0.33</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0.46</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0.38</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338294882"/>
                  </a:ext>
                </a:extLst>
              </a:tr>
              <a:tr h="248555">
                <a:tc>
                  <a:txBody>
                    <a:bodyPr/>
                    <a:lstStyle/>
                    <a:p>
                      <a:pPr algn="ctr" fontAlgn="b"/>
                      <a:r>
                        <a:rPr lang="en-IN" sz="1100" b="0" u="none" strike="noStrike" dirty="0">
                          <a:solidFill>
                            <a:srgbClr val="000000"/>
                          </a:solidFill>
                          <a:effectLst/>
                        </a:rPr>
                        <a:t>Positive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0.96</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0.97</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934</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00008417"/>
                  </a:ext>
                </a:extLst>
              </a:tr>
              <a:tr h="248555">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0.93</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17347480"/>
                  </a:ext>
                </a:extLst>
              </a:tr>
            </a:tbl>
          </a:graphicData>
        </a:graphic>
      </p:graphicFrame>
      <p:graphicFrame>
        <p:nvGraphicFramePr>
          <p:cNvPr id="5" name="Table 4">
            <a:extLst>
              <a:ext uri="{FF2B5EF4-FFF2-40B4-BE49-F238E27FC236}">
                <a16:creationId xmlns:a16="http://schemas.microsoft.com/office/drawing/2014/main" id="{0AEC69B6-27FE-07F7-514F-1FC8FADB92FE}"/>
              </a:ext>
            </a:extLst>
          </p:cNvPr>
          <p:cNvGraphicFramePr>
            <a:graphicFrameLocks noGrp="1"/>
          </p:cNvGraphicFramePr>
          <p:nvPr>
            <p:extLst>
              <p:ext uri="{D42A27DB-BD31-4B8C-83A1-F6EECF244321}">
                <p14:modId xmlns:p14="http://schemas.microsoft.com/office/powerpoint/2010/main" val="1240126106"/>
              </p:ext>
            </p:extLst>
          </p:nvPr>
        </p:nvGraphicFramePr>
        <p:xfrm>
          <a:off x="5246203" y="3283934"/>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r>
                        <a:rPr lang="en-IN" dirty="0"/>
                        <a:t>0.0002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r>
                        <a:rPr lang="en-IN" dirty="0"/>
                        <a:t>0.04 MB</a:t>
                      </a:r>
                      <a:endParaRPr lang="en-US" dirty="0"/>
                    </a:p>
                  </a:txBody>
                  <a:tcPr/>
                </a:tc>
                <a:extLst>
                  <a:ext uri="{0D108BD9-81ED-4DB2-BD59-A6C34878D82A}">
                    <a16:rowId xmlns:a16="http://schemas.microsoft.com/office/drawing/2014/main" val="1203242589"/>
                  </a:ext>
                </a:extLst>
              </a:tr>
            </a:tbl>
          </a:graphicData>
        </a:graphic>
      </p:graphicFrame>
      <p:pic>
        <p:nvPicPr>
          <p:cNvPr id="6" name="Picture 5">
            <a:hlinkClick r:id="rId4" action="ppaction://hlinksldjump"/>
            <a:extLst>
              <a:ext uri="{FF2B5EF4-FFF2-40B4-BE49-F238E27FC236}">
                <a16:creationId xmlns:a16="http://schemas.microsoft.com/office/drawing/2014/main" id="{74890D04-71EB-16DE-6370-9212062C3C51}"/>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3144427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8A20C-F38D-2D87-D599-0A1C97F4D02C}"/>
              </a:ext>
            </a:extLst>
          </p:cNvPr>
          <p:cNvSpPr>
            <a:spLocks noGrp="1"/>
          </p:cNvSpPr>
          <p:nvPr>
            <p:ph type="title"/>
          </p:nvPr>
        </p:nvSpPr>
        <p:spPr>
          <a:xfrm>
            <a:off x="550527" y="0"/>
            <a:ext cx="7200900" cy="1114425"/>
          </a:xfrm>
        </p:spPr>
        <p:txBody>
          <a:bodyPr/>
          <a:lstStyle/>
          <a:p>
            <a:r>
              <a:rPr lang="en-US" dirty="0"/>
              <a:t>NN #5: Sentence BERT with SMOTE Tomek with Transformers</a:t>
            </a:r>
          </a:p>
        </p:txBody>
      </p:sp>
      <p:graphicFrame>
        <p:nvGraphicFramePr>
          <p:cNvPr id="3" name="Table 2"/>
          <p:cNvGraphicFramePr>
            <a:graphicFrameLocks noGrp="1"/>
          </p:cNvGraphicFramePr>
          <p:nvPr>
            <p:extLst>
              <p:ext uri="{D42A27DB-BD31-4B8C-83A1-F6EECF244321}">
                <p14:modId xmlns:p14="http://schemas.microsoft.com/office/powerpoint/2010/main" val="1610684338"/>
              </p:ext>
            </p:extLst>
          </p:nvPr>
        </p:nvGraphicFramePr>
        <p:xfrm>
          <a:off x="689998" y="1114423"/>
          <a:ext cx="8105290" cy="1838100"/>
        </p:xfrm>
        <a:graphic>
          <a:graphicData uri="http://schemas.openxmlformats.org/drawingml/2006/table">
            <a:tbl>
              <a:tblPr>
                <a:tableStyleId>{616DA210-FB5B-4158-B5E0-FEB733F419BA}</a:tableStyleId>
              </a:tblPr>
              <a:tblGrid>
                <a:gridCol w="1637944">
                  <a:extLst>
                    <a:ext uri="{9D8B030D-6E8A-4147-A177-3AD203B41FA5}">
                      <a16:colId xmlns:a16="http://schemas.microsoft.com/office/drawing/2014/main" val="1133943616"/>
                    </a:ext>
                  </a:extLst>
                </a:gridCol>
                <a:gridCol w="6467346">
                  <a:extLst>
                    <a:ext uri="{9D8B030D-6E8A-4147-A177-3AD203B41FA5}">
                      <a16:colId xmlns:a16="http://schemas.microsoft.com/office/drawing/2014/main" val="1393693167"/>
                    </a:ext>
                  </a:extLst>
                </a:gridCol>
              </a:tblGrid>
              <a:tr h="186900">
                <a:tc>
                  <a:txBody>
                    <a:bodyPr/>
                    <a:lstStyle/>
                    <a:p>
                      <a:pPr algn="ctr" fontAlgn="b"/>
                      <a:r>
                        <a:rPr lang="en-IN" sz="1100" b="1" u="none" strike="noStrike">
                          <a:solidFill>
                            <a:srgbClr val="000000"/>
                          </a:solidFill>
                          <a:effectLst/>
                        </a:rPr>
                        <a:t>Component</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Description</a:t>
                      </a:r>
                      <a:endParaRPr lang="en-IN" sz="11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14870810"/>
                  </a:ext>
                </a:extLst>
              </a:tr>
              <a:tr h="186900">
                <a:tc>
                  <a:txBody>
                    <a:bodyPr/>
                    <a:lstStyle/>
                    <a:p>
                      <a:pPr algn="l"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384-dimensional SBERT embedding vector per sample</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581748458"/>
                  </a:ext>
                </a:extLst>
              </a:tr>
              <a:tr h="186900">
                <a:tc>
                  <a:txBody>
                    <a:bodyPr/>
                    <a:lstStyle/>
                    <a:p>
                      <a:pPr algn="l" fontAlgn="b"/>
                      <a:r>
                        <a:rPr lang="en-IN" sz="1100" b="0" u="none" strike="noStrike">
                          <a:solidFill>
                            <a:srgbClr val="000000"/>
                          </a:solidFill>
                          <a:effectLst/>
                        </a:rPr>
                        <a:t>Data Balancing</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SMOTE-Tomek applied to embeddings</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758021655"/>
                  </a:ext>
                </a:extLst>
              </a:tr>
              <a:tr h="186900">
                <a:tc>
                  <a:txBody>
                    <a:bodyPr/>
                    <a:lstStyle/>
                    <a:p>
                      <a:pPr algn="l" fontAlgn="b"/>
                      <a:r>
                        <a:rPr lang="en-IN" sz="1100" b="0" u="none" strike="noStrike">
                          <a:solidFill>
                            <a:srgbClr val="000000"/>
                          </a:solidFill>
                          <a:effectLst/>
                        </a:rPr>
                        <a:t>Optimizer</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Adam (learning rate = 0.0001)</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94888492"/>
                  </a:ext>
                </a:extLst>
              </a:tr>
              <a:tr h="186900">
                <a:tc>
                  <a:txBody>
                    <a:bodyPr/>
                    <a:lstStyle/>
                    <a:p>
                      <a:pPr algn="l" fontAlgn="b"/>
                      <a:r>
                        <a:rPr lang="en-IN" sz="1100" b="0" u="none" strike="noStrike">
                          <a:solidFill>
                            <a:srgbClr val="000000"/>
                          </a:solidFill>
                          <a:effectLst/>
                        </a:rPr>
                        <a:t>Loss Function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Sparse Categorical Cross Entropy</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22922431"/>
                  </a:ext>
                </a:extLst>
              </a:tr>
              <a:tr h="186900">
                <a:tc>
                  <a:txBody>
                    <a:bodyPr/>
                    <a:lstStyle/>
                    <a:p>
                      <a:pPr algn="l" fontAlgn="b"/>
                      <a:r>
                        <a:rPr lang="en-IN" sz="1100" b="0" u="none" strike="noStrike">
                          <a:solidFill>
                            <a:srgbClr val="000000"/>
                          </a:solidFill>
                          <a:effectLst/>
                        </a:rPr>
                        <a:t>Training Callbacks</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EarlyStopping, ReduceLROnPlateau, ModelCheckpoint</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0009403"/>
                  </a:ext>
                </a:extLst>
              </a:tr>
              <a:tr h="186900">
                <a:tc>
                  <a:txBody>
                    <a:bodyPr/>
                    <a:lstStyle/>
                    <a:p>
                      <a:pPr algn="l" fontAlgn="b"/>
                      <a:r>
                        <a:rPr lang="en-IN" sz="1100" b="0" u="none" strike="noStrike">
                          <a:solidFill>
                            <a:srgbClr val="000000"/>
                          </a:solidFill>
                          <a:effectLst/>
                        </a:rPr>
                        <a:t>Regularization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L2 regularization applied within Transformer blocks (not explicitly on Dense layers)</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32362369"/>
                  </a:ext>
                </a:extLst>
              </a:tr>
              <a:tr h="186900">
                <a:tc>
                  <a:txBody>
                    <a:bodyPr/>
                    <a:lstStyle/>
                    <a:p>
                      <a:pPr algn="l" fontAlgn="b"/>
                      <a:r>
                        <a:rPr lang="en-IN" sz="1100" b="0" u="none" strike="noStrike">
                          <a:solidFill>
                            <a:srgbClr val="000000"/>
                          </a:solidFill>
                          <a:effectLst/>
                        </a:rPr>
                        <a:t>Batch Normalization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a:solidFill>
                            <a:srgbClr val="000000"/>
                          </a:solidFill>
                          <a:effectLst/>
                        </a:rPr>
                        <a:t>LayerNormalization inside Transformer encoder blocks</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24286399"/>
                  </a:ext>
                </a:extLst>
              </a:tr>
              <a:tr h="186900">
                <a:tc>
                  <a:txBody>
                    <a:bodyPr/>
                    <a:lstStyle/>
                    <a:p>
                      <a:pPr algn="l" fontAlgn="b"/>
                      <a:r>
                        <a:rPr lang="en-IN" sz="1100" b="0" u="none" strike="noStrike">
                          <a:solidFill>
                            <a:srgbClr val="000000"/>
                          </a:solidFill>
                          <a:effectLst/>
                        </a:rPr>
                        <a:t>Dropout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Dropout in </a:t>
                      </a:r>
                      <a:r>
                        <a:rPr lang="en-US" sz="1100" b="0" u="none" strike="noStrike" dirty="0" err="1">
                          <a:solidFill>
                            <a:srgbClr val="000000"/>
                          </a:solidFill>
                          <a:effectLst/>
                        </a:rPr>
                        <a:t>MultiHeadAttention</a:t>
                      </a:r>
                      <a:r>
                        <a:rPr lang="en-US" sz="1100" b="0" u="none" strike="noStrike" dirty="0">
                          <a:solidFill>
                            <a:srgbClr val="000000"/>
                          </a:solidFill>
                          <a:effectLst/>
                        </a:rPr>
                        <a:t> (Attention applied at multiple relevant positions) and MLP layers (rates: 0.4 for attention, 0.3 for MLP)</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5026447"/>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339721026"/>
              </p:ext>
            </p:extLst>
          </p:nvPr>
        </p:nvGraphicFramePr>
        <p:xfrm>
          <a:off x="689998" y="3084685"/>
          <a:ext cx="8105291" cy="2016000"/>
        </p:xfrm>
        <a:graphic>
          <a:graphicData uri="http://schemas.openxmlformats.org/drawingml/2006/table">
            <a:tbl>
              <a:tblPr>
                <a:tableStyleId>{616DA210-FB5B-4158-B5E0-FEB733F419BA}</a:tableStyleId>
              </a:tblPr>
              <a:tblGrid>
                <a:gridCol w="898773">
                  <a:extLst>
                    <a:ext uri="{9D8B030D-6E8A-4147-A177-3AD203B41FA5}">
                      <a16:colId xmlns:a16="http://schemas.microsoft.com/office/drawing/2014/main" val="2407667204"/>
                    </a:ext>
                  </a:extLst>
                </a:gridCol>
                <a:gridCol w="1634131">
                  <a:extLst>
                    <a:ext uri="{9D8B030D-6E8A-4147-A177-3AD203B41FA5}">
                      <a16:colId xmlns:a16="http://schemas.microsoft.com/office/drawing/2014/main" val="1195981276"/>
                    </a:ext>
                  </a:extLst>
                </a:gridCol>
                <a:gridCol w="898773">
                  <a:extLst>
                    <a:ext uri="{9D8B030D-6E8A-4147-A177-3AD203B41FA5}">
                      <a16:colId xmlns:a16="http://schemas.microsoft.com/office/drawing/2014/main" val="302999912"/>
                    </a:ext>
                  </a:extLst>
                </a:gridCol>
                <a:gridCol w="1029503">
                  <a:extLst>
                    <a:ext uri="{9D8B030D-6E8A-4147-A177-3AD203B41FA5}">
                      <a16:colId xmlns:a16="http://schemas.microsoft.com/office/drawing/2014/main" val="2878932103"/>
                    </a:ext>
                  </a:extLst>
                </a:gridCol>
                <a:gridCol w="1045843">
                  <a:extLst>
                    <a:ext uri="{9D8B030D-6E8A-4147-A177-3AD203B41FA5}">
                      <a16:colId xmlns:a16="http://schemas.microsoft.com/office/drawing/2014/main" val="3438995938"/>
                    </a:ext>
                  </a:extLst>
                </a:gridCol>
                <a:gridCol w="996820">
                  <a:extLst>
                    <a:ext uri="{9D8B030D-6E8A-4147-A177-3AD203B41FA5}">
                      <a16:colId xmlns:a16="http://schemas.microsoft.com/office/drawing/2014/main" val="123466026"/>
                    </a:ext>
                  </a:extLst>
                </a:gridCol>
                <a:gridCol w="1601448">
                  <a:extLst>
                    <a:ext uri="{9D8B030D-6E8A-4147-A177-3AD203B41FA5}">
                      <a16:colId xmlns:a16="http://schemas.microsoft.com/office/drawing/2014/main" val="902748145"/>
                    </a:ext>
                  </a:extLst>
                </a:gridCol>
              </a:tblGrid>
              <a:tr h="360000">
                <a:tc>
                  <a:txBody>
                    <a:bodyPr/>
                    <a:lstStyle/>
                    <a:p>
                      <a:pPr algn="ctr" fontAlgn="b"/>
                      <a:r>
                        <a:rPr lang="en-IN" sz="1100" b="1" u="none" strike="noStrike" dirty="0">
                          <a:solidFill>
                            <a:srgbClr val="000000"/>
                          </a:solidFill>
                          <a:effectLst/>
                        </a:rPr>
                        <a:t>Layer No.</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Layer Type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Output Units</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Activation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Regularization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Batch / Layer Normalization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Dropout Rate</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79785427"/>
                  </a:ext>
                </a:extLst>
              </a:tr>
              <a:tr h="360000">
                <a:tc>
                  <a:txBody>
                    <a:bodyPr/>
                    <a:lstStyle/>
                    <a:p>
                      <a:pPr algn="l" fontAlgn="b"/>
                      <a:r>
                        <a:rPr lang="en-IN" sz="1100" b="0" u="none" strike="noStrike" dirty="0">
                          <a:solidFill>
                            <a:srgbClr val="000000"/>
                          </a:solidFill>
                          <a:effectLst/>
                        </a:rPr>
                        <a:t>Input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Input Layer</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(1, 384)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492684200"/>
                  </a:ext>
                </a:extLst>
              </a:tr>
              <a:tr h="360000">
                <a:tc>
                  <a:txBody>
                    <a:bodyPr/>
                    <a:lstStyle/>
                    <a:p>
                      <a:pPr algn="l" fontAlgn="b"/>
                      <a:r>
                        <a:rPr lang="en-IN" sz="1100" b="0" u="none" strike="noStrike" dirty="0">
                          <a:solidFill>
                            <a:srgbClr val="000000"/>
                          </a:solidFill>
                          <a:effectLst/>
                        </a:rPr>
                        <a:t>Encoder</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sv-SE" sz="1100" b="0" u="none" strike="noStrike">
                          <a:solidFill>
                            <a:srgbClr val="000000"/>
                          </a:solidFill>
                          <a:effectLst/>
                        </a:rPr>
                        <a:t>Transformer Encoder Blocks (4 blocks)</a:t>
                      </a:r>
                      <a:endParaRPr lang="sv-SE"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384 (same as input)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ReLU (in FFN)</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L2 (implicit in dense weights)</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US" sz="1100" b="0" u="none" strike="noStrike" dirty="0">
                          <a:solidFill>
                            <a:srgbClr val="000000"/>
                          </a:solidFill>
                          <a:effectLst/>
                        </a:rPr>
                        <a:t>After attention and FFN</a:t>
                      </a:r>
                      <a:endParaRPr lang="en-US"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0.4 (attention)</a:t>
                      </a:r>
                    </a:p>
                    <a:p>
                      <a:pPr algn="ctr" fontAlgn="b"/>
                      <a:r>
                        <a:rPr lang="en-IN" sz="1100" b="0" u="none" strike="noStrike" dirty="0">
                          <a:solidFill>
                            <a:srgbClr val="000000"/>
                          </a:solidFill>
                          <a:effectLst/>
                        </a:rPr>
                        <a:t>0.3 (FFN)</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294472019"/>
                  </a:ext>
                </a:extLst>
              </a:tr>
              <a:tr h="216000">
                <a:tc>
                  <a:txBody>
                    <a:bodyPr/>
                    <a:lstStyle/>
                    <a:p>
                      <a:pPr algn="l" fontAlgn="b"/>
                      <a:r>
                        <a:rPr lang="en-IN" sz="1100" b="0" u="none" strike="noStrike" dirty="0">
                          <a:solidFill>
                            <a:srgbClr val="000000"/>
                          </a:solidFill>
                          <a:effectLst/>
                        </a:rPr>
                        <a:t>MLP 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dirty="0">
                          <a:solidFill>
                            <a:srgbClr val="000000"/>
                          </a:solidFill>
                          <a:effectLst/>
                        </a:rPr>
                        <a:t>Dense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128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880269111"/>
                  </a:ext>
                </a:extLst>
              </a:tr>
              <a:tr h="360000">
                <a:tc>
                  <a:txBody>
                    <a:bodyPr/>
                    <a:lstStyle/>
                    <a:p>
                      <a:pPr algn="l" fontAlgn="b"/>
                      <a:r>
                        <a:rPr lang="en-IN" sz="1100" b="0" u="none" strike="noStrike" dirty="0">
                          <a:solidFill>
                            <a:srgbClr val="000000"/>
                          </a:solidFill>
                          <a:effectLst/>
                        </a:rPr>
                        <a:t>MLP 2</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64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052776007"/>
                  </a:ext>
                </a:extLst>
              </a:tr>
              <a:tr h="360000">
                <a:tc>
                  <a:txBody>
                    <a:bodyPr/>
                    <a:lstStyle/>
                    <a:p>
                      <a:pPr algn="l" fontAlgn="b"/>
                      <a:r>
                        <a:rPr lang="en-IN" sz="1100" b="0" u="none" strike="noStrike" dirty="0">
                          <a:solidFill>
                            <a:srgbClr val="000000"/>
                          </a:solidFill>
                          <a:effectLst/>
                        </a:rPr>
                        <a:t>Output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3</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Softmax</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623737152"/>
                  </a:ext>
                </a:extLst>
              </a:tr>
            </a:tbl>
          </a:graphicData>
        </a:graphic>
      </p:graphicFrame>
    </p:spTree>
    <p:extLst>
      <p:ext uri="{BB962C8B-B14F-4D97-AF65-F5344CB8AC3E}">
        <p14:creationId xmlns:p14="http://schemas.microsoft.com/office/powerpoint/2010/main" val="3848094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2" name="Title 1">
            <a:extLst>
              <a:ext uri="{FF2B5EF4-FFF2-40B4-BE49-F238E27FC236}">
                <a16:creationId xmlns:a16="http://schemas.microsoft.com/office/drawing/2014/main" id="{ADAB89CD-23AB-58BF-9CE2-19528ED0CDE8}"/>
              </a:ext>
            </a:extLst>
          </p:cNvPr>
          <p:cNvSpPr txBox="1">
            <a:spLocks/>
          </p:cNvSpPr>
          <p:nvPr/>
        </p:nvSpPr>
        <p:spPr>
          <a:xfrm>
            <a:off x="542138" y="184559"/>
            <a:ext cx="7200900" cy="557212"/>
          </a:xfrm>
          <a:prstGeom prst="rect">
            <a:avLst/>
          </a:prstGeom>
          <a:noFill/>
          <a:ln>
            <a:noFill/>
          </a:ln>
        </p:spPr>
        <p:txBody>
          <a:bodyPr spcFirstLastPara="1" wrap="square" lIns="68575" tIns="34275" rIns="68575" bIns="34275" anchor="t" anchorCtr="0">
            <a:normAutofit/>
          </a:bodyPr>
          <a:lstStyle>
            <a:defPPr marR="0" lvl="0" algn="l" rtl="0">
              <a:lnSpc>
                <a:spcPct val="100000"/>
              </a:lnSpc>
              <a:spcBef>
                <a:spcPts val="0"/>
              </a:spcBef>
              <a:spcAft>
                <a:spcPts val="0"/>
              </a:spcAft>
            </a:defPPr>
            <a:lvl1pPr marR="0" lvl="0" algn="l" rtl="0">
              <a:lnSpc>
                <a:spcPct val="89000"/>
              </a:lnSpc>
              <a:spcBef>
                <a:spcPts val="0"/>
              </a:spcBef>
              <a:spcAft>
                <a:spcPts val="0"/>
              </a:spcAft>
              <a:buClr>
                <a:schemeClr val="dk2"/>
              </a:buClr>
              <a:buSzPts val="1400"/>
              <a:buFont typeface="Libre Franklin"/>
              <a:buNone/>
              <a:defRPr sz="3300" b="0" i="0" u="none" strike="noStrike" cap="none">
                <a:solidFill>
                  <a:schemeClr val="dk2"/>
                </a:solidFill>
                <a:latin typeface="Libre Franklin"/>
                <a:ea typeface="Libre Franklin"/>
                <a:cs typeface="Libre Franklin"/>
                <a:sym typeface="Libre Franklin"/>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r>
              <a:rPr lang="en-US" dirty="0"/>
              <a:t>Problem Statement</a:t>
            </a:r>
          </a:p>
        </p:txBody>
      </p:sp>
      <p:sp>
        <p:nvSpPr>
          <p:cNvPr id="5" name="Google Shape;145;p26">
            <a:extLst>
              <a:ext uri="{FF2B5EF4-FFF2-40B4-BE49-F238E27FC236}">
                <a16:creationId xmlns:a16="http://schemas.microsoft.com/office/drawing/2014/main" id="{4C16CFDE-0E3E-CD23-2766-D316365D0FC0}"/>
              </a:ext>
            </a:extLst>
          </p:cNvPr>
          <p:cNvSpPr txBox="1">
            <a:spLocks/>
          </p:cNvSpPr>
          <p:nvPr/>
        </p:nvSpPr>
        <p:spPr>
          <a:xfrm>
            <a:off x="914400" y="2269615"/>
            <a:ext cx="7917809" cy="2486943"/>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317500" algn="l" rtl="0">
              <a:lnSpc>
                <a:spcPct val="94000"/>
              </a:lnSpc>
              <a:spcBef>
                <a:spcPts val="800"/>
              </a:spcBef>
              <a:spcAft>
                <a:spcPts val="0"/>
              </a:spcAft>
              <a:buClr>
                <a:schemeClr val="dk2"/>
              </a:buClr>
              <a:buSzPts val="1400"/>
              <a:buFont typeface="Libre Franklin"/>
              <a:buChar char="■"/>
              <a:defRPr sz="1500" b="0" i="0" u="none" strike="noStrike" cap="none">
                <a:solidFill>
                  <a:schemeClr val="dk2"/>
                </a:solidFill>
                <a:latin typeface="Libre Franklin"/>
                <a:ea typeface="Libre Franklin"/>
                <a:cs typeface="Libre Franklin"/>
                <a:sym typeface="Libre Franklin"/>
              </a:defRPr>
            </a:lvl1pPr>
            <a:lvl2pPr marL="914400" marR="0" lvl="1" indent="-317500" algn="l" rtl="0">
              <a:lnSpc>
                <a:spcPct val="94000"/>
              </a:lnSpc>
              <a:spcBef>
                <a:spcPts val="400"/>
              </a:spcBef>
              <a:spcAft>
                <a:spcPts val="0"/>
              </a:spcAft>
              <a:buClr>
                <a:schemeClr val="dk2"/>
              </a:buClr>
              <a:buSzPts val="1400"/>
              <a:buFont typeface="Libre Franklin"/>
              <a:buChar char="–"/>
              <a:defRPr sz="1500" b="0" i="1" u="none" strike="noStrike" cap="none">
                <a:solidFill>
                  <a:schemeClr val="dk2"/>
                </a:solidFill>
                <a:latin typeface="Libre Franklin"/>
                <a:ea typeface="Libre Franklin"/>
                <a:cs typeface="Libre Franklin"/>
                <a:sym typeface="Libre Franklin"/>
              </a:defRPr>
            </a:lvl2pPr>
            <a:lvl3pPr marL="1371600" marR="0" lvl="2" indent="-317500" algn="l" rtl="0">
              <a:lnSpc>
                <a:spcPct val="94000"/>
              </a:lnSpc>
              <a:spcBef>
                <a:spcPts val="400"/>
              </a:spcBef>
              <a:spcAft>
                <a:spcPts val="0"/>
              </a:spcAft>
              <a:buClr>
                <a:schemeClr val="dk2"/>
              </a:buClr>
              <a:buSzPts val="1400"/>
              <a:buFont typeface="Libre Franklin"/>
              <a:buChar char="■"/>
              <a:defRPr sz="1400" b="0" i="0" u="none" strike="noStrike" cap="none">
                <a:solidFill>
                  <a:schemeClr val="dk2"/>
                </a:solidFill>
                <a:latin typeface="Libre Franklin"/>
                <a:ea typeface="Libre Franklin"/>
                <a:cs typeface="Libre Franklin"/>
                <a:sym typeface="Libre Franklin"/>
              </a:defRPr>
            </a:lvl3pPr>
            <a:lvl4pPr marL="1828800" marR="0" lvl="3" indent="-317500" algn="l" rtl="0">
              <a:lnSpc>
                <a:spcPct val="94000"/>
              </a:lnSpc>
              <a:spcBef>
                <a:spcPts val="400"/>
              </a:spcBef>
              <a:spcAft>
                <a:spcPts val="0"/>
              </a:spcAft>
              <a:buClr>
                <a:schemeClr val="dk2"/>
              </a:buClr>
              <a:buSzPts val="1400"/>
              <a:buFont typeface="Libre Franklin"/>
              <a:buChar char="–"/>
              <a:defRPr sz="1400" b="0" i="1" u="none" strike="noStrike" cap="none">
                <a:solidFill>
                  <a:schemeClr val="dk2"/>
                </a:solidFill>
                <a:latin typeface="Libre Franklin"/>
                <a:ea typeface="Libre Franklin"/>
                <a:cs typeface="Libre Franklin"/>
                <a:sym typeface="Libre Franklin"/>
              </a:defRPr>
            </a:lvl4pPr>
            <a:lvl5pPr marL="2286000" marR="0" lvl="4" indent="-317500" algn="l" rtl="0">
              <a:lnSpc>
                <a:spcPct val="94000"/>
              </a:lnSpc>
              <a:spcBef>
                <a:spcPts val="400"/>
              </a:spcBef>
              <a:spcAft>
                <a:spcPts val="0"/>
              </a:spcAft>
              <a:buClr>
                <a:schemeClr val="dk2"/>
              </a:buClr>
              <a:buSzPts val="1400"/>
              <a:buFont typeface="Libre Franklin"/>
              <a:buChar char="■"/>
              <a:defRPr sz="1200" b="0" i="0" u="none" strike="noStrike" cap="none">
                <a:solidFill>
                  <a:schemeClr val="dk2"/>
                </a:solidFill>
                <a:latin typeface="Libre Franklin"/>
                <a:ea typeface="Libre Franklin"/>
                <a:cs typeface="Libre Franklin"/>
                <a:sym typeface="Libre Franklin"/>
              </a:defRPr>
            </a:lvl5pPr>
            <a:lvl6pPr marL="2743200" marR="0" lvl="5" indent="-317500" algn="l" rtl="0">
              <a:lnSpc>
                <a:spcPct val="94000"/>
              </a:lnSpc>
              <a:spcBef>
                <a:spcPts val="400"/>
              </a:spcBef>
              <a:spcAft>
                <a:spcPts val="0"/>
              </a:spcAft>
              <a:buClr>
                <a:schemeClr val="dk2"/>
              </a:buClr>
              <a:buSzPts val="1400"/>
              <a:buFont typeface="Libre Franklin"/>
              <a:buChar char="–"/>
              <a:defRPr sz="1200" b="0" i="1" u="none" strike="noStrike" cap="none">
                <a:solidFill>
                  <a:schemeClr val="dk2"/>
                </a:solidFill>
                <a:latin typeface="Libre Franklin"/>
                <a:ea typeface="Libre Franklin"/>
                <a:cs typeface="Libre Franklin"/>
                <a:sym typeface="Libre Franklin"/>
              </a:defRPr>
            </a:lvl6pPr>
            <a:lvl7pPr marL="3200400" marR="0" lvl="6" indent="-317500" algn="l" rtl="0">
              <a:lnSpc>
                <a:spcPct val="94000"/>
              </a:lnSpc>
              <a:spcBef>
                <a:spcPts val="400"/>
              </a:spcBef>
              <a:spcAft>
                <a:spcPts val="0"/>
              </a:spcAft>
              <a:buClr>
                <a:schemeClr val="dk2"/>
              </a:buClr>
              <a:buSzPts val="1400"/>
              <a:buFont typeface="Libre Franklin"/>
              <a:buChar char="■"/>
              <a:defRPr sz="1100" b="0" i="0" u="none" strike="noStrike" cap="none">
                <a:solidFill>
                  <a:schemeClr val="dk2"/>
                </a:solidFill>
                <a:latin typeface="Libre Franklin"/>
                <a:ea typeface="Libre Franklin"/>
                <a:cs typeface="Libre Franklin"/>
                <a:sym typeface="Libre Franklin"/>
              </a:defRPr>
            </a:lvl7pPr>
            <a:lvl8pPr marL="3657600" marR="0" lvl="7" indent="-317500" algn="l" rtl="0">
              <a:lnSpc>
                <a:spcPct val="94000"/>
              </a:lnSpc>
              <a:spcBef>
                <a:spcPts val="400"/>
              </a:spcBef>
              <a:spcAft>
                <a:spcPts val="0"/>
              </a:spcAft>
              <a:buClr>
                <a:schemeClr val="dk2"/>
              </a:buClr>
              <a:buSzPts val="1400"/>
              <a:buFont typeface="Libre Franklin"/>
              <a:buChar char="–"/>
              <a:defRPr sz="1100" b="0" i="1" u="none" strike="noStrike" cap="none">
                <a:solidFill>
                  <a:schemeClr val="dk2"/>
                </a:solidFill>
                <a:latin typeface="Libre Franklin"/>
                <a:ea typeface="Libre Franklin"/>
                <a:cs typeface="Libre Franklin"/>
                <a:sym typeface="Libre Franklin"/>
              </a:defRPr>
            </a:lvl8pPr>
            <a:lvl9pPr marL="4114800" marR="0" lvl="8" indent="-317500" algn="l" rtl="0">
              <a:lnSpc>
                <a:spcPct val="94000"/>
              </a:lnSpc>
              <a:spcBef>
                <a:spcPts val="400"/>
              </a:spcBef>
              <a:spcAft>
                <a:spcPts val="200"/>
              </a:spcAft>
              <a:buClr>
                <a:schemeClr val="dk2"/>
              </a:buClr>
              <a:buSzPts val="1400"/>
              <a:buFont typeface="Libre Franklin"/>
              <a:buChar char="■"/>
              <a:defRPr sz="1100" b="0" i="0" u="none" strike="noStrike" cap="none">
                <a:solidFill>
                  <a:schemeClr val="dk2"/>
                </a:solidFill>
                <a:latin typeface="Libre Franklin"/>
                <a:ea typeface="Libre Franklin"/>
                <a:cs typeface="Libre Franklin"/>
                <a:sym typeface="Libre Franklin"/>
              </a:defRPr>
            </a:lvl9pPr>
          </a:lstStyle>
          <a:p>
            <a:pPr marL="0" lvl="0" indent="0" algn="just" rtl="0">
              <a:lnSpc>
                <a:spcPct val="100000"/>
              </a:lnSpc>
              <a:spcBef>
                <a:spcPts val="0"/>
              </a:spcBef>
              <a:spcAft>
                <a:spcPts val="0"/>
              </a:spcAft>
              <a:buClr>
                <a:srgbClr val="404040"/>
              </a:buClr>
              <a:buSzPts val="1100"/>
              <a:buNone/>
            </a:pPr>
            <a:r>
              <a:rPr lang="en-IN" dirty="0">
                <a:latin typeface="+mn-lt"/>
              </a:rPr>
              <a:t>This research presents a hybrid approach to sentiment analysis of product reviews by using textual features to predict customer satisfaction levels. The study leverages advanced Neural Networks, Natural Language Processing (NLP) techniques and machine learning algorithms to process and analyse complex review data, incorporating unstructured text content. Through comprehensive experimentation with traditional machine learning models, neural networks, and Large Language Models (LLMs), we develop an optimized framework for sentiment classification. The resulting model demonstrates robust performance in automatically categorizing customer sentiments, providing businesses with capability to generate actionable insights for product improvement and customer experience enhancement.</a:t>
            </a:r>
            <a:endParaRPr lang="en-IN" dirty="0">
              <a:latin typeface="+mn-lt"/>
              <a:ea typeface="Calibri"/>
              <a:cs typeface="Calibri"/>
              <a:sym typeface="Calibri"/>
            </a:endParaRPr>
          </a:p>
        </p:txBody>
      </p:sp>
      <p:sp>
        <p:nvSpPr>
          <p:cNvPr id="6" name="Title 1">
            <a:extLst>
              <a:ext uri="{FF2B5EF4-FFF2-40B4-BE49-F238E27FC236}">
                <a16:creationId xmlns:a16="http://schemas.microsoft.com/office/drawing/2014/main" id="{42D66F9A-1A49-DA35-C73F-DD3293E98B50}"/>
              </a:ext>
            </a:extLst>
          </p:cNvPr>
          <p:cNvSpPr txBox="1">
            <a:spLocks/>
          </p:cNvSpPr>
          <p:nvPr/>
        </p:nvSpPr>
        <p:spPr>
          <a:xfrm>
            <a:off x="542138" y="1801226"/>
            <a:ext cx="7200900" cy="557212"/>
          </a:xfrm>
          <a:prstGeom prst="rect">
            <a:avLst/>
          </a:prstGeom>
          <a:noFill/>
          <a:ln>
            <a:noFill/>
          </a:ln>
        </p:spPr>
        <p:txBody>
          <a:bodyPr spcFirstLastPara="1" wrap="square" lIns="68575" tIns="34275" rIns="68575" bIns="34275" anchor="t" anchorCtr="0">
            <a:normAutofit/>
          </a:bodyPr>
          <a:lstStyle>
            <a:defPPr marR="0" lvl="0" algn="l" rtl="0">
              <a:lnSpc>
                <a:spcPct val="100000"/>
              </a:lnSpc>
              <a:spcBef>
                <a:spcPts val="0"/>
              </a:spcBef>
              <a:spcAft>
                <a:spcPts val="0"/>
              </a:spcAft>
            </a:defPPr>
            <a:lvl1pPr marR="0" lvl="0" algn="l" rtl="0">
              <a:lnSpc>
                <a:spcPct val="89000"/>
              </a:lnSpc>
              <a:spcBef>
                <a:spcPts val="0"/>
              </a:spcBef>
              <a:spcAft>
                <a:spcPts val="0"/>
              </a:spcAft>
              <a:buClr>
                <a:schemeClr val="dk2"/>
              </a:buClr>
              <a:buSzPts val="1400"/>
              <a:buFont typeface="Libre Franklin"/>
              <a:buNone/>
              <a:defRPr sz="3300" b="0" i="0" u="none" strike="noStrike" cap="none">
                <a:solidFill>
                  <a:schemeClr val="dk2"/>
                </a:solidFill>
                <a:latin typeface="Libre Franklin"/>
                <a:ea typeface="Libre Franklin"/>
                <a:cs typeface="Libre Franklin"/>
                <a:sym typeface="Libre Franklin"/>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r>
              <a:rPr lang="en-US" dirty="0"/>
              <a:t>Abstract</a:t>
            </a:r>
          </a:p>
        </p:txBody>
      </p:sp>
      <p:sp>
        <p:nvSpPr>
          <p:cNvPr id="7" name="Google Shape;145;p26">
            <a:extLst>
              <a:ext uri="{FF2B5EF4-FFF2-40B4-BE49-F238E27FC236}">
                <a16:creationId xmlns:a16="http://schemas.microsoft.com/office/drawing/2014/main" id="{B027F0B9-874F-CC7E-650B-727E79410C07}"/>
              </a:ext>
            </a:extLst>
          </p:cNvPr>
          <p:cNvSpPr txBox="1">
            <a:spLocks/>
          </p:cNvSpPr>
          <p:nvPr/>
        </p:nvSpPr>
        <p:spPr>
          <a:xfrm>
            <a:off x="914400" y="696347"/>
            <a:ext cx="7917809" cy="681915"/>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317500" algn="l" rtl="0">
              <a:lnSpc>
                <a:spcPct val="94000"/>
              </a:lnSpc>
              <a:spcBef>
                <a:spcPts val="800"/>
              </a:spcBef>
              <a:spcAft>
                <a:spcPts val="0"/>
              </a:spcAft>
              <a:buClr>
                <a:schemeClr val="dk2"/>
              </a:buClr>
              <a:buSzPts val="1400"/>
              <a:buFont typeface="Libre Franklin"/>
              <a:buChar char="■"/>
              <a:defRPr sz="1500" b="0" i="0" u="none" strike="noStrike" cap="none">
                <a:solidFill>
                  <a:schemeClr val="dk2"/>
                </a:solidFill>
                <a:latin typeface="Libre Franklin"/>
                <a:ea typeface="Libre Franklin"/>
                <a:cs typeface="Libre Franklin"/>
                <a:sym typeface="Libre Franklin"/>
              </a:defRPr>
            </a:lvl1pPr>
            <a:lvl2pPr marL="914400" marR="0" lvl="1" indent="-317500" algn="l" rtl="0">
              <a:lnSpc>
                <a:spcPct val="94000"/>
              </a:lnSpc>
              <a:spcBef>
                <a:spcPts val="400"/>
              </a:spcBef>
              <a:spcAft>
                <a:spcPts val="0"/>
              </a:spcAft>
              <a:buClr>
                <a:schemeClr val="dk2"/>
              </a:buClr>
              <a:buSzPts val="1400"/>
              <a:buFont typeface="Libre Franklin"/>
              <a:buChar char="–"/>
              <a:defRPr sz="1500" b="0" i="1" u="none" strike="noStrike" cap="none">
                <a:solidFill>
                  <a:schemeClr val="dk2"/>
                </a:solidFill>
                <a:latin typeface="Libre Franklin"/>
                <a:ea typeface="Libre Franklin"/>
                <a:cs typeface="Libre Franklin"/>
                <a:sym typeface="Libre Franklin"/>
              </a:defRPr>
            </a:lvl2pPr>
            <a:lvl3pPr marL="1371600" marR="0" lvl="2" indent="-317500" algn="l" rtl="0">
              <a:lnSpc>
                <a:spcPct val="94000"/>
              </a:lnSpc>
              <a:spcBef>
                <a:spcPts val="400"/>
              </a:spcBef>
              <a:spcAft>
                <a:spcPts val="0"/>
              </a:spcAft>
              <a:buClr>
                <a:schemeClr val="dk2"/>
              </a:buClr>
              <a:buSzPts val="1400"/>
              <a:buFont typeface="Libre Franklin"/>
              <a:buChar char="■"/>
              <a:defRPr sz="1400" b="0" i="0" u="none" strike="noStrike" cap="none">
                <a:solidFill>
                  <a:schemeClr val="dk2"/>
                </a:solidFill>
                <a:latin typeface="Libre Franklin"/>
                <a:ea typeface="Libre Franklin"/>
                <a:cs typeface="Libre Franklin"/>
                <a:sym typeface="Libre Franklin"/>
              </a:defRPr>
            </a:lvl3pPr>
            <a:lvl4pPr marL="1828800" marR="0" lvl="3" indent="-317500" algn="l" rtl="0">
              <a:lnSpc>
                <a:spcPct val="94000"/>
              </a:lnSpc>
              <a:spcBef>
                <a:spcPts val="400"/>
              </a:spcBef>
              <a:spcAft>
                <a:spcPts val="0"/>
              </a:spcAft>
              <a:buClr>
                <a:schemeClr val="dk2"/>
              </a:buClr>
              <a:buSzPts val="1400"/>
              <a:buFont typeface="Libre Franklin"/>
              <a:buChar char="–"/>
              <a:defRPr sz="1400" b="0" i="1" u="none" strike="noStrike" cap="none">
                <a:solidFill>
                  <a:schemeClr val="dk2"/>
                </a:solidFill>
                <a:latin typeface="Libre Franklin"/>
                <a:ea typeface="Libre Franklin"/>
                <a:cs typeface="Libre Franklin"/>
                <a:sym typeface="Libre Franklin"/>
              </a:defRPr>
            </a:lvl4pPr>
            <a:lvl5pPr marL="2286000" marR="0" lvl="4" indent="-317500" algn="l" rtl="0">
              <a:lnSpc>
                <a:spcPct val="94000"/>
              </a:lnSpc>
              <a:spcBef>
                <a:spcPts val="400"/>
              </a:spcBef>
              <a:spcAft>
                <a:spcPts val="0"/>
              </a:spcAft>
              <a:buClr>
                <a:schemeClr val="dk2"/>
              </a:buClr>
              <a:buSzPts val="1400"/>
              <a:buFont typeface="Libre Franklin"/>
              <a:buChar char="■"/>
              <a:defRPr sz="1200" b="0" i="0" u="none" strike="noStrike" cap="none">
                <a:solidFill>
                  <a:schemeClr val="dk2"/>
                </a:solidFill>
                <a:latin typeface="Libre Franklin"/>
                <a:ea typeface="Libre Franklin"/>
                <a:cs typeface="Libre Franklin"/>
                <a:sym typeface="Libre Franklin"/>
              </a:defRPr>
            </a:lvl5pPr>
            <a:lvl6pPr marL="2743200" marR="0" lvl="5" indent="-317500" algn="l" rtl="0">
              <a:lnSpc>
                <a:spcPct val="94000"/>
              </a:lnSpc>
              <a:spcBef>
                <a:spcPts val="400"/>
              </a:spcBef>
              <a:spcAft>
                <a:spcPts val="0"/>
              </a:spcAft>
              <a:buClr>
                <a:schemeClr val="dk2"/>
              </a:buClr>
              <a:buSzPts val="1400"/>
              <a:buFont typeface="Libre Franklin"/>
              <a:buChar char="–"/>
              <a:defRPr sz="1200" b="0" i="1" u="none" strike="noStrike" cap="none">
                <a:solidFill>
                  <a:schemeClr val="dk2"/>
                </a:solidFill>
                <a:latin typeface="Libre Franklin"/>
                <a:ea typeface="Libre Franklin"/>
                <a:cs typeface="Libre Franklin"/>
                <a:sym typeface="Libre Franklin"/>
              </a:defRPr>
            </a:lvl6pPr>
            <a:lvl7pPr marL="3200400" marR="0" lvl="6" indent="-317500" algn="l" rtl="0">
              <a:lnSpc>
                <a:spcPct val="94000"/>
              </a:lnSpc>
              <a:spcBef>
                <a:spcPts val="400"/>
              </a:spcBef>
              <a:spcAft>
                <a:spcPts val="0"/>
              </a:spcAft>
              <a:buClr>
                <a:schemeClr val="dk2"/>
              </a:buClr>
              <a:buSzPts val="1400"/>
              <a:buFont typeface="Libre Franklin"/>
              <a:buChar char="■"/>
              <a:defRPr sz="1100" b="0" i="0" u="none" strike="noStrike" cap="none">
                <a:solidFill>
                  <a:schemeClr val="dk2"/>
                </a:solidFill>
                <a:latin typeface="Libre Franklin"/>
                <a:ea typeface="Libre Franklin"/>
                <a:cs typeface="Libre Franklin"/>
                <a:sym typeface="Libre Franklin"/>
              </a:defRPr>
            </a:lvl7pPr>
            <a:lvl8pPr marL="3657600" marR="0" lvl="7" indent="-317500" algn="l" rtl="0">
              <a:lnSpc>
                <a:spcPct val="94000"/>
              </a:lnSpc>
              <a:spcBef>
                <a:spcPts val="400"/>
              </a:spcBef>
              <a:spcAft>
                <a:spcPts val="0"/>
              </a:spcAft>
              <a:buClr>
                <a:schemeClr val="dk2"/>
              </a:buClr>
              <a:buSzPts val="1400"/>
              <a:buFont typeface="Libre Franklin"/>
              <a:buChar char="–"/>
              <a:defRPr sz="1100" b="0" i="1" u="none" strike="noStrike" cap="none">
                <a:solidFill>
                  <a:schemeClr val="dk2"/>
                </a:solidFill>
                <a:latin typeface="Libre Franklin"/>
                <a:ea typeface="Libre Franklin"/>
                <a:cs typeface="Libre Franklin"/>
                <a:sym typeface="Libre Franklin"/>
              </a:defRPr>
            </a:lvl8pPr>
            <a:lvl9pPr marL="4114800" marR="0" lvl="8" indent="-317500" algn="l" rtl="0">
              <a:lnSpc>
                <a:spcPct val="94000"/>
              </a:lnSpc>
              <a:spcBef>
                <a:spcPts val="400"/>
              </a:spcBef>
              <a:spcAft>
                <a:spcPts val="200"/>
              </a:spcAft>
              <a:buClr>
                <a:schemeClr val="dk2"/>
              </a:buClr>
              <a:buSzPts val="1400"/>
              <a:buFont typeface="Libre Franklin"/>
              <a:buChar char="■"/>
              <a:defRPr sz="1100" b="0" i="0" u="none" strike="noStrike" cap="none">
                <a:solidFill>
                  <a:schemeClr val="dk2"/>
                </a:solidFill>
                <a:latin typeface="Libre Franklin"/>
                <a:ea typeface="Libre Franklin"/>
                <a:cs typeface="Libre Franklin"/>
                <a:sym typeface="Libre Franklin"/>
              </a:defRPr>
            </a:lvl9pPr>
          </a:lstStyle>
          <a:p>
            <a:pPr marL="0" lvl="0" indent="0" algn="l" rtl="0">
              <a:lnSpc>
                <a:spcPct val="100000"/>
              </a:lnSpc>
              <a:spcBef>
                <a:spcPts val="0"/>
              </a:spcBef>
              <a:spcAft>
                <a:spcPts val="0"/>
              </a:spcAft>
              <a:buClr>
                <a:srgbClr val="404040"/>
              </a:buClr>
              <a:buSzPts val="1100"/>
              <a:buNone/>
            </a:pPr>
            <a:r>
              <a:rPr lang="en-IN" dirty="0">
                <a:latin typeface="+mn-lt"/>
                <a:ea typeface="Calibri"/>
                <a:cs typeface="Calibri"/>
                <a:sym typeface="Calibri"/>
              </a:rPr>
              <a:t>Develop a sentiment prediction model that classifies customer’s purchase review by leveraging the features and unstructured text data, enabling sentiment analysis for customer feedback.</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8A20C-F38D-2D87-D599-0A1C97F4D02C}"/>
              </a:ext>
            </a:extLst>
          </p:cNvPr>
          <p:cNvSpPr>
            <a:spLocks noGrp="1"/>
          </p:cNvSpPr>
          <p:nvPr>
            <p:ph type="title"/>
          </p:nvPr>
        </p:nvSpPr>
        <p:spPr>
          <a:xfrm>
            <a:off x="550527" y="0"/>
            <a:ext cx="7200900" cy="736169"/>
          </a:xfrm>
        </p:spPr>
        <p:txBody>
          <a:bodyPr/>
          <a:lstStyle/>
          <a:p>
            <a:r>
              <a:rPr lang="en-US" dirty="0"/>
              <a:t>NN #5: Result</a:t>
            </a:r>
          </a:p>
        </p:txBody>
      </p:sp>
      <p:pic>
        <p:nvPicPr>
          <p:cNvPr id="13" name="Picture 12">
            <a:extLst>
              <a:ext uri="{FF2B5EF4-FFF2-40B4-BE49-F238E27FC236}">
                <a16:creationId xmlns:a16="http://schemas.microsoft.com/office/drawing/2014/main" id="{C01AB1FD-A8FE-F0A1-F631-BED7066F8A56}"/>
              </a:ext>
            </a:extLst>
          </p:cNvPr>
          <p:cNvPicPr>
            <a:picLocks noChangeAspect="1"/>
          </p:cNvPicPr>
          <p:nvPr/>
        </p:nvPicPr>
        <p:blipFill>
          <a:blip r:embed="rId2"/>
          <a:stretch>
            <a:fillRect/>
          </a:stretch>
        </p:blipFill>
        <p:spPr>
          <a:xfrm>
            <a:off x="550527" y="789797"/>
            <a:ext cx="5010325" cy="2108227"/>
          </a:xfrm>
          <a:prstGeom prst="rect">
            <a:avLst/>
          </a:prstGeom>
        </p:spPr>
      </p:pic>
      <p:pic>
        <p:nvPicPr>
          <p:cNvPr id="3" name="Picture 2"/>
          <p:cNvPicPr>
            <a:picLocks noChangeAspect="1"/>
          </p:cNvPicPr>
          <p:nvPr/>
        </p:nvPicPr>
        <p:blipFill>
          <a:blip r:embed="rId3"/>
          <a:stretch>
            <a:fillRect/>
          </a:stretch>
        </p:blipFill>
        <p:spPr>
          <a:xfrm>
            <a:off x="790902" y="2951652"/>
            <a:ext cx="4485584" cy="1946975"/>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921710627"/>
              </p:ext>
            </p:extLst>
          </p:nvPr>
        </p:nvGraphicFramePr>
        <p:xfrm>
          <a:off x="5710697" y="789797"/>
          <a:ext cx="3345345" cy="1428060"/>
        </p:xfrm>
        <a:graphic>
          <a:graphicData uri="http://schemas.openxmlformats.org/drawingml/2006/table">
            <a:tbl>
              <a:tblPr>
                <a:tableStyleId>{616DA210-FB5B-4158-B5E0-FEB733F419BA}</a:tableStyleId>
              </a:tblPr>
              <a:tblGrid>
                <a:gridCol w="762973">
                  <a:extLst>
                    <a:ext uri="{9D8B030D-6E8A-4147-A177-3AD203B41FA5}">
                      <a16:colId xmlns:a16="http://schemas.microsoft.com/office/drawing/2014/main" val="1411080143"/>
                    </a:ext>
                  </a:extLst>
                </a:gridCol>
                <a:gridCol w="645593">
                  <a:extLst>
                    <a:ext uri="{9D8B030D-6E8A-4147-A177-3AD203B41FA5}">
                      <a16:colId xmlns:a16="http://schemas.microsoft.com/office/drawing/2014/main" val="4038586826"/>
                    </a:ext>
                  </a:extLst>
                </a:gridCol>
                <a:gridCol w="645593">
                  <a:extLst>
                    <a:ext uri="{9D8B030D-6E8A-4147-A177-3AD203B41FA5}">
                      <a16:colId xmlns:a16="http://schemas.microsoft.com/office/drawing/2014/main" val="2750641885"/>
                    </a:ext>
                  </a:extLst>
                </a:gridCol>
                <a:gridCol w="645593">
                  <a:extLst>
                    <a:ext uri="{9D8B030D-6E8A-4147-A177-3AD203B41FA5}">
                      <a16:colId xmlns:a16="http://schemas.microsoft.com/office/drawing/2014/main" val="4224636181"/>
                    </a:ext>
                  </a:extLst>
                </a:gridCol>
                <a:gridCol w="645593">
                  <a:extLst>
                    <a:ext uri="{9D8B030D-6E8A-4147-A177-3AD203B41FA5}">
                      <a16:colId xmlns:a16="http://schemas.microsoft.com/office/drawing/2014/main" val="3149087753"/>
                    </a:ext>
                  </a:extLst>
                </a:gridCol>
              </a:tblGrid>
              <a:tr h="285612">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Precision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Recall</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713315745"/>
                  </a:ext>
                </a:extLst>
              </a:tr>
              <a:tr h="285612">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0.52</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138765490"/>
                  </a:ext>
                </a:extLst>
              </a:tr>
              <a:tr h="285612">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0.26</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0.49</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0.34</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35751925"/>
                  </a:ext>
                </a:extLst>
              </a:tr>
              <a:tr h="285612">
                <a:tc>
                  <a:txBody>
                    <a:bodyPr/>
                    <a:lstStyle/>
                    <a:p>
                      <a:pPr algn="ctr" fontAlgn="b"/>
                      <a:r>
                        <a:rPr lang="en-IN" sz="1100" b="0" u="none" strike="noStrike" dirty="0">
                          <a:solidFill>
                            <a:srgbClr val="000000"/>
                          </a:solidFill>
                          <a:effectLst/>
                        </a:rPr>
                        <a:t>Positive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0.96</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141405718"/>
                  </a:ext>
                </a:extLst>
              </a:tr>
              <a:tr h="285612">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0.91</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518410878"/>
                  </a:ext>
                </a:extLst>
              </a:tr>
            </a:tbl>
          </a:graphicData>
        </a:graphic>
      </p:graphicFrame>
      <p:graphicFrame>
        <p:nvGraphicFramePr>
          <p:cNvPr id="5" name="Table 4">
            <a:extLst>
              <a:ext uri="{FF2B5EF4-FFF2-40B4-BE49-F238E27FC236}">
                <a16:creationId xmlns:a16="http://schemas.microsoft.com/office/drawing/2014/main" id="{A9B71AC5-1A81-6A4C-5E54-B4A8B6E0D564}"/>
              </a:ext>
            </a:extLst>
          </p:cNvPr>
          <p:cNvGraphicFramePr>
            <a:graphicFrameLocks noGrp="1"/>
          </p:cNvGraphicFramePr>
          <p:nvPr>
            <p:extLst>
              <p:ext uri="{D42A27DB-BD31-4B8C-83A1-F6EECF244321}">
                <p14:modId xmlns:p14="http://schemas.microsoft.com/office/powerpoint/2010/main" val="3318462475"/>
              </p:ext>
            </p:extLst>
          </p:nvPr>
        </p:nvGraphicFramePr>
        <p:xfrm>
          <a:off x="5276486" y="3142445"/>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r>
                        <a:rPr lang="en-IN" dirty="0"/>
                        <a:t>0.0003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0.05 MB</a:t>
                      </a:r>
                      <a:endParaRPr lang="en-US" dirty="0"/>
                    </a:p>
                  </a:txBody>
                  <a:tcPr/>
                </a:tc>
                <a:extLst>
                  <a:ext uri="{0D108BD9-81ED-4DB2-BD59-A6C34878D82A}">
                    <a16:rowId xmlns:a16="http://schemas.microsoft.com/office/drawing/2014/main" val="1203242589"/>
                  </a:ext>
                </a:extLst>
              </a:tr>
            </a:tbl>
          </a:graphicData>
        </a:graphic>
      </p:graphicFrame>
      <p:pic>
        <p:nvPicPr>
          <p:cNvPr id="6" name="Picture 5">
            <a:hlinkClick r:id="rId4" action="ppaction://hlinksldjump"/>
            <a:extLst>
              <a:ext uri="{FF2B5EF4-FFF2-40B4-BE49-F238E27FC236}">
                <a16:creationId xmlns:a16="http://schemas.microsoft.com/office/drawing/2014/main" id="{2BF24C5F-E936-123C-0927-72B7021A0576}"/>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35557885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EC6-06E8-2FB9-FBAD-ADE89504A745}"/>
              </a:ext>
            </a:extLst>
          </p:cNvPr>
          <p:cNvSpPr>
            <a:spLocks noGrp="1"/>
          </p:cNvSpPr>
          <p:nvPr>
            <p:ph type="title"/>
          </p:nvPr>
        </p:nvSpPr>
        <p:spPr>
          <a:xfrm>
            <a:off x="575693" y="1"/>
            <a:ext cx="8408915" cy="914400"/>
          </a:xfrm>
        </p:spPr>
        <p:txBody>
          <a:bodyPr>
            <a:normAutofit fontScale="90000"/>
          </a:bodyPr>
          <a:lstStyle/>
          <a:p>
            <a:r>
              <a:rPr lang="en-US" dirty="0"/>
              <a:t>NN #6: Sentence BERT + SMOTE </a:t>
            </a:r>
            <a:r>
              <a:rPr lang="en-US" dirty="0" err="1"/>
              <a:t>Tomek</a:t>
            </a:r>
            <a:r>
              <a:rPr lang="en-US" dirty="0"/>
              <a:t> + Transformers + Weighted Loss Function</a:t>
            </a:r>
          </a:p>
        </p:txBody>
      </p:sp>
      <p:graphicFrame>
        <p:nvGraphicFramePr>
          <p:cNvPr id="3" name="Table 2"/>
          <p:cNvGraphicFramePr>
            <a:graphicFrameLocks noGrp="1"/>
          </p:cNvGraphicFramePr>
          <p:nvPr>
            <p:extLst>
              <p:ext uri="{D42A27DB-BD31-4B8C-83A1-F6EECF244321}">
                <p14:modId xmlns:p14="http://schemas.microsoft.com/office/powerpoint/2010/main" val="3285675244"/>
              </p:ext>
            </p:extLst>
          </p:nvPr>
        </p:nvGraphicFramePr>
        <p:xfrm>
          <a:off x="692580" y="914401"/>
          <a:ext cx="7939976" cy="2113191"/>
        </p:xfrm>
        <a:graphic>
          <a:graphicData uri="http://schemas.openxmlformats.org/drawingml/2006/table">
            <a:tbl>
              <a:tblPr>
                <a:tableStyleId>{616DA210-FB5B-4158-B5E0-FEB733F419BA}</a:tableStyleId>
              </a:tblPr>
              <a:tblGrid>
                <a:gridCol w="1528130">
                  <a:extLst>
                    <a:ext uri="{9D8B030D-6E8A-4147-A177-3AD203B41FA5}">
                      <a16:colId xmlns:a16="http://schemas.microsoft.com/office/drawing/2014/main" val="2553063826"/>
                    </a:ext>
                  </a:extLst>
                </a:gridCol>
                <a:gridCol w="6411846">
                  <a:extLst>
                    <a:ext uri="{9D8B030D-6E8A-4147-A177-3AD203B41FA5}">
                      <a16:colId xmlns:a16="http://schemas.microsoft.com/office/drawing/2014/main" val="4005730526"/>
                    </a:ext>
                  </a:extLst>
                </a:gridCol>
              </a:tblGrid>
              <a:tr h="234799">
                <a:tc>
                  <a:txBody>
                    <a:bodyPr/>
                    <a:lstStyle/>
                    <a:p>
                      <a:pPr algn="l" fontAlgn="b"/>
                      <a:r>
                        <a:rPr lang="en-IN" sz="1100" b="1" u="none" strike="noStrike">
                          <a:solidFill>
                            <a:srgbClr val="000000"/>
                          </a:solidFill>
                          <a:effectLst/>
                        </a:rPr>
                        <a:t>Component</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a:solidFill>
                            <a:srgbClr val="000000"/>
                          </a:solidFill>
                          <a:effectLst/>
                        </a:rPr>
                        <a:t>Description</a:t>
                      </a:r>
                      <a:endParaRPr lang="en-IN" sz="1100" b="1"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862347631"/>
                  </a:ext>
                </a:extLst>
              </a:tr>
              <a:tr h="234799">
                <a:tc>
                  <a:txBody>
                    <a:bodyPr/>
                    <a:lstStyle/>
                    <a:p>
                      <a:pPr algn="l"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384-dimensional SBERT embedding vector per sample</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73563242"/>
                  </a:ext>
                </a:extLst>
              </a:tr>
              <a:tr h="234799">
                <a:tc>
                  <a:txBody>
                    <a:bodyPr/>
                    <a:lstStyle/>
                    <a:p>
                      <a:pPr algn="l" fontAlgn="b"/>
                      <a:r>
                        <a:rPr lang="en-IN" sz="1100" b="0" u="none" strike="noStrike">
                          <a:solidFill>
                            <a:srgbClr val="000000"/>
                          </a:solidFill>
                          <a:effectLst/>
                        </a:rPr>
                        <a:t>Data Balancing</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a:solidFill>
                            <a:srgbClr val="000000"/>
                          </a:solidFill>
                          <a:effectLst/>
                        </a:rPr>
                        <a:t>SMOTE-Tomek applied to embedding space</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45321433"/>
                  </a:ext>
                </a:extLst>
              </a:tr>
              <a:tr h="234799">
                <a:tc>
                  <a:txBody>
                    <a:bodyPr/>
                    <a:lstStyle/>
                    <a:p>
                      <a:pPr algn="l" fontAlgn="b"/>
                      <a:r>
                        <a:rPr lang="en-IN" sz="1100" b="0" u="none" strike="noStrike">
                          <a:solidFill>
                            <a:srgbClr val="000000"/>
                          </a:solidFill>
                          <a:effectLst/>
                        </a:rPr>
                        <a:t>Optimizer</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Adam (learning rate = 0.0001)</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09589227"/>
                  </a:ext>
                </a:extLst>
              </a:tr>
              <a:tr h="234799">
                <a:tc>
                  <a:txBody>
                    <a:bodyPr/>
                    <a:lstStyle/>
                    <a:p>
                      <a:pPr algn="l" fontAlgn="b"/>
                      <a:r>
                        <a:rPr lang="en-IN" sz="1100" b="0" u="none" strike="noStrike">
                          <a:solidFill>
                            <a:srgbClr val="000000"/>
                          </a:solidFill>
                          <a:effectLst/>
                        </a:rPr>
                        <a:t>Loss Function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dirty="0">
                          <a:solidFill>
                            <a:srgbClr val="000000"/>
                          </a:solidFill>
                          <a:effectLst/>
                        </a:rPr>
                        <a:t>Weighted Sparse Categorical </a:t>
                      </a:r>
                      <a:r>
                        <a:rPr lang="en-IN" sz="1100" b="1" u="none" strike="noStrike" dirty="0" err="1">
                          <a:solidFill>
                            <a:srgbClr val="000000"/>
                          </a:solidFill>
                          <a:effectLst/>
                        </a:rPr>
                        <a:t>Crossentropy</a:t>
                      </a:r>
                      <a:endParaRPr lang="en-IN" sz="11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811495855"/>
                  </a:ext>
                </a:extLst>
              </a:tr>
              <a:tr h="234799">
                <a:tc>
                  <a:txBody>
                    <a:bodyPr/>
                    <a:lstStyle/>
                    <a:p>
                      <a:pPr algn="l" fontAlgn="b"/>
                      <a:r>
                        <a:rPr lang="en-IN" sz="1100" b="0" u="none" strike="noStrike">
                          <a:solidFill>
                            <a:srgbClr val="000000"/>
                          </a:solidFill>
                          <a:effectLst/>
                        </a:rPr>
                        <a:t>Training Callbacks</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err="1">
                          <a:solidFill>
                            <a:srgbClr val="000000"/>
                          </a:solidFill>
                          <a:effectLst/>
                        </a:rPr>
                        <a:t>EarlyStopping</a:t>
                      </a:r>
                      <a:r>
                        <a:rPr lang="en-IN" sz="1100" b="0" u="none" strike="noStrike" dirty="0">
                          <a:solidFill>
                            <a:srgbClr val="000000"/>
                          </a:solidFill>
                          <a:effectLst/>
                        </a:rPr>
                        <a:t>, </a:t>
                      </a:r>
                      <a:r>
                        <a:rPr lang="en-IN" sz="1100" b="0" u="none" strike="noStrike" dirty="0" err="1">
                          <a:solidFill>
                            <a:srgbClr val="000000"/>
                          </a:solidFill>
                          <a:effectLst/>
                        </a:rPr>
                        <a:t>ReduceLROnPlateau</a:t>
                      </a:r>
                      <a:r>
                        <a:rPr lang="en-IN" sz="1100" b="0" u="none" strike="noStrike" dirty="0">
                          <a:solidFill>
                            <a:srgbClr val="000000"/>
                          </a:solidFill>
                          <a:effectLst/>
                        </a:rPr>
                        <a:t>, </a:t>
                      </a:r>
                      <a:r>
                        <a:rPr lang="en-IN" sz="1100" b="0" u="none" strike="noStrike" dirty="0" err="1">
                          <a:solidFill>
                            <a:srgbClr val="000000"/>
                          </a:solidFill>
                          <a:effectLst/>
                        </a:rPr>
                        <a:t>ModelCheckpoint</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578292962"/>
                  </a:ext>
                </a:extLst>
              </a:tr>
              <a:tr h="234799">
                <a:tc>
                  <a:txBody>
                    <a:bodyPr/>
                    <a:lstStyle/>
                    <a:p>
                      <a:pPr algn="l" fontAlgn="b"/>
                      <a:r>
                        <a:rPr lang="en-IN" sz="1100" b="0" u="none" strike="noStrike">
                          <a:solidFill>
                            <a:srgbClr val="000000"/>
                          </a:solidFill>
                          <a:effectLst/>
                        </a:rPr>
                        <a:t>Regularization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a:solidFill>
                            <a:srgbClr val="000000"/>
                          </a:solidFill>
                          <a:effectLst/>
                        </a:rPr>
                        <a:t>L2 on Dense layers in Transformer blocks (implicit via Dense, not set globally)</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225203045"/>
                  </a:ext>
                </a:extLst>
              </a:tr>
              <a:tr h="234799">
                <a:tc>
                  <a:txBody>
                    <a:bodyPr/>
                    <a:lstStyle/>
                    <a:p>
                      <a:pPr algn="l" fontAlgn="b"/>
                      <a:r>
                        <a:rPr lang="en-IN" sz="1100" b="0" u="none" strike="noStrike">
                          <a:solidFill>
                            <a:srgbClr val="000000"/>
                          </a:solidFill>
                          <a:effectLst/>
                        </a:rPr>
                        <a:t>Batch Normalization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err="1">
                          <a:solidFill>
                            <a:srgbClr val="000000"/>
                          </a:solidFill>
                          <a:effectLst/>
                        </a:rPr>
                        <a:t>LayerNormalization</a:t>
                      </a:r>
                      <a:r>
                        <a:rPr lang="en-US" sz="1100" b="0" u="none" strike="noStrike" dirty="0">
                          <a:solidFill>
                            <a:srgbClr val="000000"/>
                          </a:solidFill>
                          <a:effectLst/>
                        </a:rPr>
                        <a:t> after </a:t>
                      </a:r>
                      <a:r>
                        <a:rPr lang="en-US" sz="1100" b="0" u="none" strike="noStrike" dirty="0" err="1">
                          <a:solidFill>
                            <a:srgbClr val="000000"/>
                          </a:solidFill>
                          <a:effectLst/>
                        </a:rPr>
                        <a:t>MultiHeadAttention</a:t>
                      </a:r>
                      <a:r>
                        <a:rPr lang="en-US" sz="1100" b="0" u="none" strike="noStrike" dirty="0">
                          <a:solidFill>
                            <a:srgbClr val="000000"/>
                          </a:solidFill>
                          <a:effectLst/>
                        </a:rPr>
                        <a:t> and Dense layers in each Transformer block</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277710821"/>
                  </a:ext>
                </a:extLst>
              </a:tr>
              <a:tr h="234799">
                <a:tc>
                  <a:txBody>
                    <a:bodyPr/>
                    <a:lstStyle/>
                    <a:p>
                      <a:pPr algn="l" fontAlgn="b"/>
                      <a:r>
                        <a:rPr lang="en-IN" sz="1100" b="0" u="none" strike="noStrike">
                          <a:solidFill>
                            <a:srgbClr val="000000"/>
                          </a:solidFill>
                          <a:effectLst/>
                        </a:rPr>
                        <a:t>Dropout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After </a:t>
                      </a:r>
                      <a:r>
                        <a:rPr lang="en-US" sz="1100" b="0" u="none" strike="noStrike" dirty="0" err="1">
                          <a:solidFill>
                            <a:srgbClr val="000000"/>
                          </a:solidFill>
                          <a:effectLst/>
                        </a:rPr>
                        <a:t>MultiHeadAttention</a:t>
                      </a:r>
                      <a:r>
                        <a:rPr lang="en-US" sz="1100" b="0" u="none" strike="noStrike" dirty="0">
                          <a:solidFill>
                            <a:srgbClr val="000000"/>
                          </a:solidFill>
                          <a:effectLst/>
                        </a:rPr>
                        <a:t> and Dense layers in Transformer blocks and MLP, rates: 0.4, 0.3</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51884293"/>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755534178"/>
              </p:ext>
            </p:extLst>
          </p:nvPr>
        </p:nvGraphicFramePr>
        <p:xfrm>
          <a:off x="692580" y="3442960"/>
          <a:ext cx="7939974" cy="1490172"/>
        </p:xfrm>
        <a:graphic>
          <a:graphicData uri="http://schemas.openxmlformats.org/drawingml/2006/table">
            <a:tbl>
              <a:tblPr>
                <a:tableStyleId>{616DA210-FB5B-4158-B5E0-FEB733F419BA}</a:tableStyleId>
              </a:tblPr>
              <a:tblGrid>
                <a:gridCol w="789690">
                  <a:extLst>
                    <a:ext uri="{9D8B030D-6E8A-4147-A177-3AD203B41FA5}">
                      <a16:colId xmlns:a16="http://schemas.microsoft.com/office/drawing/2014/main" val="3624467099"/>
                    </a:ext>
                  </a:extLst>
                </a:gridCol>
                <a:gridCol w="1823466">
                  <a:extLst>
                    <a:ext uri="{9D8B030D-6E8A-4147-A177-3AD203B41FA5}">
                      <a16:colId xmlns:a16="http://schemas.microsoft.com/office/drawing/2014/main" val="760986521"/>
                    </a:ext>
                  </a:extLst>
                </a:gridCol>
                <a:gridCol w="875838">
                  <a:extLst>
                    <a:ext uri="{9D8B030D-6E8A-4147-A177-3AD203B41FA5}">
                      <a16:colId xmlns:a16="http://schemas.microsoft.com/office/drawing/2014/main" val="998157042"/>
                    </a:ext>
                  </a:extLst>
                </a:gridCol>
                <a:gridCol w="789690">
                  <a:extLst>
                    <a:ext uri="{9D8B030D-6E8A-4147-A177-3AD203B41FA5}">
                      <a16:colId xmlns:a16="http://schemas.microsoft.com/office/drawing/2014/main" val="3023143363"/>
                    </a:ext>
                  </a:extLst>
                </a:gridCol>
                <a:gridCol w="976344">
                  <a:extLst>
                    <a:ext uri="{9D8B030D-6E8A-4147-A177-3AD203B41FA5}">
                      <a16:colId xmlns:a16="http://schemas.microsoft.com/office/drawing/2014/main" val="1455889733"/>
                    </a:ext>
                  </a:extLst>
                </a:gridCol>
                <a:gridCol w="1392726">
                  <a:extLst>
                    <a:ext uri="{9D8B030D-6E8A-4147-A177-3AD203B41FA5}">
                      <a16:colId xmlns:a16="http://schemas.microsoft.com/office/drawing/2014/main" val="1414966896"/>
                    </a:ext>
                  </a:extLst>
                </a:gridCol>
                <a:gridCol w="1292220">
                  <a:extLst>
                    <a:ext uri="{9D8B030D-6E8A-4147-A177-3AD203B41FA5}">
                      <a16:colId xmlns:a16="http://schemas.microsoft.com/office/drawing/2014/main" val="2455101074"/>
                    </a:ext>
                  </a:extLst>
                </a:gridCol>
              </a:tblGrid>
              <a:tr h="183245">
                <a:tc>
                  <a:txBody>
                    <a:bodyPr/>
                    <a:lstStyle/>
                    <a:p>
                      <a:pPr algn="l" fontAlgn="b"/>
                      <a:r>
                        <a:rPr lang="en-IN" sz="1100" b="1" u="none" strike="noStrike">
                          <a:solidFill>
                            <a:srgbClr val="000000"/>
                          </a:solidFill>
                          <a:effectLst/>
                        </a:rPr>
                        <a:t>Layer No.</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a:solidFill>
                            <a:srgbClr val="000000"/>
                          </a:solidFill>
                          <a:effectLst/>
                        </a:rPr>
                        <a:t>Layer Type</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a:solidFill>
                            <a:srgbClr val="000000"/>
                          </a:solidFill>
                          <a:effectLst/>
                        </a:rPr>
                        <a:t>Output Units</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a:solidFill>
                            <a:srgbClr val="000000"/>
                          </a:solidFill>
                          <a:effectLst/>
                        </a:rPr>
                        <a:t>Activation</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a:solidFill>
                            <a:srgbClr val="000000"/>
                          </a:solidFill>
                          <a:effectLst/>
                        </a:rPr>
                        <a:t>Regularization</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a:solidFill>
                            <a:srgbClr val="000000"/>
                          </a:solidFill>
                          <a:effectLst/>
                        </a:rPr>
                        <a:t>Batch Normalization</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a:solidFill>
                            <a:srgbClr val="000000"/>
                          </a:solidFill>
                          <a:effectLst/>
                        </a:rPr>
                        <a:t>Dropout Rate</a:t>
                      </a:r>
                      <a:endParaRPr lang="en-IN" sz="1100" b="1"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79640694"/>
                  </a:ext>
                </a:extLst>
              </a:tr>
              <a:tr h="191212">
                <a:tc>
                  <a:txBody>
                    <a:bodyPr/>
                    <a:lstStyle/>
                    <a:p>
                      <a:pPr algn="l"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(1, 384)</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742437250"/>
                  </a:ext>
                </a:extLst>
              </a:tr>
              <a:tr h="191212">
                <a:tc>
                  <a:txBody>
                    <a:bodyPr/>
                    <a:lstStyle/>
                    <a:p>
                      <a:pPr algn="r" fontAlgn="b"/>
                      <a:r>
                        <a:rPr lang="en-IN" sz="1100" b="0" u="none" strike="noStrike">
                          <a:solidFill>
                            <a:srgbClr val="000000"/>
                          </a:solidFill>
                          <a:effectLst/>
                        </a:rPr>
                        <a:t>01-Jun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Transformer Encoder Block</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384</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ReLU (FFN)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L2 (Dense)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Yes (LayerNorm)</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0.4 (attn), 0.3 (FFN)</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301556280"/>
                  </a:ext>
                </a:extLst>
              </a:tr>
              <a:tr h="191212">
                <a:tc>
                  <a:txBody>
                    <a:bodyPr/>
                    <a:lstStyle/>
                    <a:p>
                      <a:pPr algn="r" fontAlgn="b"/>
                      <a:r>
                        <a:rPr lang="en-IN" sz="1100" b="0" u="none" strike="noStrike">
                          <a:solidFill>
                            <a:srgbClr val="000000"/>
                          </a:solidFill>
                          <a:effectLst/>
                        </a:rPr>
                        <a:t>7</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GlobalAveragePooling1D</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dirty="0">
                          <a:solidFill>
                            <a:srgbClr val="000000"/>
                          </a:solidFill>
                          <a:effectLst/>
                        </a:rPr>
                        <a:t>384</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79067739"/>
                  </a:ext>
                </a:extLst>
              </a:tr>
              <a:tr h="191212">
                <a:tc>
                  <a:txBody>
                    <a:bodyPr/>
                    <a:lstStyle/>
                    <a:p>
                      <a:pPr algn="r" fontAlgn="b"/>
                      <a:r>
                        <a:rPr lang="en-IN" sz="1100" b="0" u="none" strike="noStrike">
                          <a:solidFill>
                            <a:srgbClr val="000000"/>
                          </a:solidFill>
                          <a:effectLst/>
                        </a:rPr>
                        <a:t>8</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256</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0.3</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496301726"/>
                  </a:ext>
                </a:extLst>
              </a:tr>
              <a:tr h="191212">
                <a:tc>
                  <a:txBody>
                    <a:bodyPr/>
                    <a:lstStyle/>
                    <a:p>
                      <a:pPr algn="r" fontAlgn="b"/>
                      <a:r>
                        <a:rPr lang="en-IN" sz="1100" b="0" u="none" strike="noStrike">
                          <a:solidFill>
                            <a:srgbClr val="000000"/>
                          </a:solidFill>
                          <a:effectLst/>
                        </a:rPr>
                        <a:t>9</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128</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0.3</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64492104"/>
                  </a:ext>
                </a:extLst>
              </a:tr>
              <a:tr h="191212">
                <a:tc>
                  <a:txBody>
                    <a:bodyPr/>
                    <a:lstStyle/>
                    <a:p>
                      <a:pPr algn="l" fontAlgn="b"/>
                      <a:r>
                        <a:rPr lang="en-IN" sz="1100" b="0" u="none" strike="noStrike">
                          <a:solidFill>
                            <a:srgbClr val="000000"/>
                          </a:solidFill>
                          <a:effectLst/>
                        </a:rPr>
                        <a:t>Output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3</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Softmax</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No</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dirty="0">
                          <a:solidFill>
                            <a:srgbClr val="000000"/>
                          </a:solidFill>
                          <a:effectLst/>
                        </a:rPr>
                        <a:t>0</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69841946"/>
                  </a:ext>
                </a:extLst>
              </a:tr>
            </a:tbl>
          </a:graphicData>
        </a:graphic>
      </p:graphicFrame>
    </p:spTree>
    <p:extLst>
      <p:ext uri="{BB962C8B-B14F-4D97-AF65-F5344CB8AC3E}">
        <p14:creationId xmlns:p14="http://schemas.microsoft.com/office/powerpoint/2010/main" val="18874719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23EC6-06E8-2FB9-FBAD-ADE89504A745}"/>
              </a:ext>
            </a:extLst>
          </p:cNvPr>
          <p:cNvSpPr>
            <a:spLocks noGrp="1"/>
          </p:cNvSpPr>
          <p:nvPr>
            <p:ph type="title"/>
          </p:nvPr>
        </p:nvSpPr>
        <p:spPr>
          <a:xfrm>
            <a:off x="575693" y="1"/>
            <a:ext cx="8408915" cy="612182"/>
          </a:xfrm>
        </p:spPr>
        <p:txBody>
          <a:bodyPr>
            <a:normAutofit/>
          </a:bodyPr>
          <a:lstStyle/>
          <a:p>
            <a:r>
              <a:rPr lang="en-US" dirty="0"/>
              <a:t>NN #6: Result</a:t>
            </a:r>
          </a:p>
        </p:txBody>
      </p:sp>
      <p:pic>
        <p:nvPicPr>
          <p:cNvPr id="11" name="Picture 10">
            <a:extLst>
              <a:ext uri="{FF2B5EF4-FFF2-40B4-BE49-F238E27FC236}">
                <a16:creationId xmlns:a16="http://schemas.microsoft.com/office/drawing/2014/main" id="{7F62812B-352F-6C95-22AA-CC2855D713C5}"/>
              </a:ext>
            </a:extLst>
          </p:cNvPr>
          <p:cNvPicPr>
            <a:picLocks noChangeAspect="1"/>
          </p:cNvPicPr>
          <p:nvPr/>
        </p:nvPicPr>
        <p:blipFill>
          <a:blip r:embed="rId2"/>
          <a:stretch>
            <a:fillRect/>
          </a:stretch>
        </p:blipFill>
        <p:spPr>
          <a:xfrm>
            <a:off x="748077" y="1102157"/>
            <a:ext cx="4149982" cy="1698314"/>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4213895279"/>
              </p:ext>
            </p:extLst>
          </p:nvPr>
        </p:nvGraphicFramePr>
        <p:xfrm>
          <a:off x="5285137" y="1102157"/>
          <a:ext cx="3595390" cy="1078295"/>
        </p:xfrm>
        <a:graphic>
          <a:graphicData uri="http://schemas.openxmlformats.org/drawingml/2006/table">
            <a:tbl>
              <a:tblPr>
                <a:tableStyleId>{616DA210-FB5B-4158-B5E0-FEB733F419BA}</a:tableStyleId>
              </a:tblPr>
              <a:tblGrid>
                <a:gridCol w="719078">
                  <a:extLst>
                    <a:ext uri="{9D8B030D-6E8A-4147-A177-3AD203B41FA5}">
                      <a16:colId xmlns:a16="http://schemas.microsoft.com/office/drawing/2014/main" val="601369490"/>
                    </a:ext>
                  </a:extLst>
                </a:gridCol>
                <a:gridCol w="719078">
                  <a:extLst>
                    <a:ext uri="{9D8B030D-6E8A-4147-A177-3AD203B41FA5}">
                      <a16:colId xmlns:a16="http://schemas.microsoft.com/office/drawing/2014/main" val="3177714718"/>
                    </a:ext>
                  </a:extLst>
                </a:gridCol>
                <a:gridCol w="719078">
                  <a:extLst>
                    <a:ext uri="{9D8B030D-6E8A-4147-A177-3AD203B41FA5}">
                      <a16:colId xmlns:a16="http://schemas.microsoft.com/office/drawing/2014/main" val="752355376"/>
                    </a:ext>
                  </a:extLst>
                </a:gridCol>
                <a:gridCol w="719078">
                  <a:extLst>
                    <a:ext uri="{9D8B030D-6E8A-4147-A177-3AD203B41FA5}">
                      <a16:colId xmlns:a16="http://schemas.microsoft.com/office/drawing/2014/main" val="4254640961"/>
                    </a:ext>
                  </a:extLst>
                </a:gridCol>
                <a:gridCol w="719078">
                  <a:extLst>
                    <a:ext uri="{9D8B030D-6E8A-4147-A177-3AD203B41FA5}">
                      <a16:colId xmlns:a16="http://schemas.microsoft.com/office/drawing/2014/main" val="2568148781"/>
                    </a:ext>
                  </a:extLst>
                </a:gridCol>
              </a:tblGrid>
              <a:tr h="215659">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07872146"/>
                  </a:ext>
                </a:extLst>
              </a:tr>
              <a:tr h="215659">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0.62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0.62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0.62</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882528836"/>
                  </a:ext>
                </a:extLst>
              </a:tr>
              <a:tr h="215659">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0.23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0.49</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0.31</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560559367"/>
                  </a:ext>
                </a:extLst>
              </a:tr>
              <a:tr h="215659">
                <a:tc>
                  <a:txBody>
                    <a:bodyPr/>
                    <a:lstStyle/>
                    <a:p>
                      <a:pPr algn="ctr" fontAlgn="b"/>
                      <a:r>
                        <a:rPr lang="en-IN" sz="1100" b="0" u="none" strike="noStrike" dirty="0">
                          <a:solidFill>
                            <a:srgbClr val="000000"/>
                          </a:solidFill>
                          <a:effectLst/>
                        </a:rPr>
                        <a:t>Positive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0.97</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0.95</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900634912"/>
                  </a:ext>
                </a:extLst>
              </a:tr>
              <a:tr h="215659">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0.9</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998674833"/>
                  </a:ext>
                </a:extLst>
              </a:tr>
            </a:tbl>
          </a:graphicData>
        </a:graphic>
      </p:graphicFrame>
      <p:pic>
        <p:nvPicPr>
          <p:cNvPr id="4" name="Picture 3"/>
          <p:cNvPicPr>
            <a:picLocks noChangeAspect="1"/>
          </p:cNvPicPr>
          <p:nvPr/>
        </p:nvPicPr>
        <p:blipFill>
          <a:blip r:embed="rId3"/>
          <a:stretch>
            <a:fillRect/>
          </a:stretch>
        </p:blipFill>
        <p:spPr>
          <a:xfrm>
            <a:off x="748077" y="2963049"/>
            <a:ext cx="4149982" cy="2104863"/>
          </a:xfrm>
          <a:prstGeom prst="rect">
            <a:avLst/>
          </a:prstGeom>
        </p:spPr>
      </p:pic>
      <p:graphicFrame>
        <p:nvGraphicFramePr>
          <p:cNvPr id="5" name="Table 4">
            <a:extLst>
              <a:ext uri="{FF2B5EF4-FFF2-40B4-BE49-F238E27FC236}">
                <a16:creationId xmlns:a16="http://schemas.microsoft.com/office/drawing/2014/main" id="{69E878CE-0B9D-0A33-F8ED-A3D284CC64E9}"/>
              </a:ext>
            </a:extLst>
          </p:cNvPr>
          <p:cNvGraphicFramePr>
            <a:graphicFrameLocks noGrp="1"/>
          </p:cNvGraphicFramePr>
          <p:nvPr>
            <p:extLst>
              <p:ext uri="{D42A27DB-BD31-4B8C-83A1-F6EECF244321}">
                <p14:modId xmlns:p14="http://schemas.microsoft.com/office/powerpoint/2010/main" val="3287456089"/>
              </p:ext>
            </p:extLst>
          </p:nvPr>
        </p:nvGraphicFramePr>
        <p:xfrm>
          <a:off x="5276486" y="3142445"/>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r>
                        <a:rPr lang="en-IN" dirty="0"/>
                        <a:t>0.0002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0.05 MB</a:t>
                      </a:r>
                      <a:endParaRPr lang="en-US" dirty="0"/>
                    </a:p>
                  </a:txBody>
                  <a:tcPr/>
                </a:tc>
                <a:extLst>
                  <a:ext uri="{0D108BD9-81ED-4DB2-BD59-A6C34878D82A}">
                    <a16:rowId xmlns:a16="http://schemas.microsoft.com/office/drawing/2014/main" val="1203242589"/>
                  </a:ext>
                </a:extLst>
              </a:tr>
            </a:tbl>
          </a:graphicData>
        </a:graphic>
      </p:graphicFrame>
      <p:pic>
        <p:nvPicPr>
          <p:cNvPr id="6" name="Picture 5">
            <a:hlinkClick r:id="rId4" action="ppaction://hlinksldjump"/>
            <a:extLst>
              <a:ext uri="{FF2B5EF4-FFF2-40B4-BE49-F238E27FC236}">
                <a16:creationId xmlns:a16="http://schemas.microsoft.com/office/drawing/2014/main" id="{6DCCD74C-F432-70EB-FEF4-DDC0564005FC}"/>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11924916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CA639-9338-3DBD-F84D-EAA6144385EB}"/>
              </a:ext>
            </a:extLst>
          </p:cNvPr>
          <p:cNvSpPr>
            <a:spLocks noGrp="1"/>
          </p:cNvSpPr>
          <p:nvPr>
            <p:ph type="title"/>
          </p:nvPr>
        </p:nvSpPr>
        <p:spPr>
          <a:xfrm>
            <a:off x="533748" y="0"/>
            <a:ext cx="8610251" cy="1114425"/>
          </a:xfrm>
        </p:spPr>
        <p:txBody>
          <a:bodyPr>
            <a:normAutofit fontScale="90000"/>
          </a:bodyPr>
          <a:lstStyle/>
          <a:p>
            <a:r>
              <a:rPr lang="en-US" dirty="0"/>
              <a:t>NN #7: SBERT + SMOTE Tomek + Transformers + Weighted Loss + Pipeline of Models</a:t>
            </a:r>
          </a:p>
        </p:txBody>
      </p:sp>
      <p:graphicFrame>
        <p:nvGraphicFramePr>
          <p:cNvPr id="3" name="Table 2"/>
          <p:cNvGraphicFramePr>
            <a:graphicFrameLocks noGrp="1"/>
          </p:cNvGraphicFramePr>
          <p:nvPr>
            <p:extLst>
              <p:ext uri="{D42A27DB-BD31-4B8C-83A1-F6EECF244321}">
                <p14:modId xmlns:p14="http://schemas.microsoft.com/office/powerpoint/2010/main" val="2989466016"/>
              </p:ext>
            </p:extLst>
          </p:nvPr>
        </p:nvGraphicFramePr>
        <p:xfrm>
          <a:off x="602496" y="1346080"/>
          <a:ext cx="8231539" cy="1652841"/>
        </p:xfrm>
        <a:graphic>
          <a:graphicData uri="http://schemas.openxmlformats.org/drawingml/2006/table">
            <a:tbl>
              <a:tblPr>
                <a:tableStyleId>{616DA210-FB5B-4158-B5E0-FEB733F419BA}</a:tableStyleId>
              </a:tblPr>
              <a:tblGrid>
                <a:gridCol w="700828">
                  <a:extLst>
                    <a:ext uri="{9D8B030D-6E8A-4147-A177-3AD203B41FA5}">
                      <a16:colId xmlns:a16="http://schemas.microsoft.com/office/drawing/2014/main" val="1155095612"/>
                    </a:ext>
                  </a:extLst>
                </a:gridCol>
                <a:gridCol w="802567">
                  <a:extLst>
                    <a:ext uri="{9D8B030D-6E8A-4147-A177-3AD203B41FA5}">
                      <a16:colId xmlns:a16="http://schemas.microsoft.com/office/drawing/2014/main" val="1546382191"/>
                    </a:ext>
                  </a:extLst>
                </a:gridCol>
                <a:gridCol w="2432553">
                  <a:extLst>
                    <a:ext uri="{9D8B030D-6E8A-4147-A177-3AD203B41FA5}">
                      <a16:colId xmlns:a16="http://schemas.microsoft.com/office/drawing/2014/main" val="3038338960"/>
                    </a:ext>
                  </a:extLst>
                </a:gridCol>
                <a:gridCol w="969846">
                  <a:extLst>
                    <a:ext uri="{9D8B030D-6E8A-4147-A177-3AD203B41FA5}">
                      <a16:colId xmlns:a16="http://schemas.microsoft.com/office/drawing/2014/main" val="4066869793"/>
                    </a:ext>
                  </a:extLst>
                </a:gridCol>
                <a:gridCol w="700828">
                  <a:extLst>
                    <a:ext uri="{9D8B030D-6E8A-4147-A177-3AD203B41FA5}">
                      <a16:colId xmlns:a16="http://schemas.microsoft.com/office/drawing/2014/main" val="647826428"/>
                    </a:ext>
                  </a:extLst>
                </a:gridCol>
                <a:gridCol w="2624917">
                  <a:extLst>
                    <a:ext uri="{9D8B030D-6E8A-4147-A177-3AD203B41FA5}">
                      <a16:colId xmlns:a16="http://schemas.microsoft.com/office/drawing/2014/main" val="2675598992"/>
                    </a:ext>
                  </a:extLst>
                </a:gridCol>
              </a:tblGrid>
              <a:tr h="413211">
                <a:tc>
                  <a:txBody>
                    <a:bodyPr/>
                    <a:lstStyle/>
                    <a:p>
                      <a:pPr algn="ctr" fontAlgn="b"/>
                      <a:r>
                        <a:rPr lang="en-IN" sz="1100" b="1" u="none" strike="noStrike" dirty="0">
                          <a:solidFill>
                            <a:srgbClr val="000000"/>
                          </a:solidFill>
                          <a:effectLst/>
                        </a:rPr>
                        <a:t>Model No.</a:t>
                      </a:r>
                      <a:endParaRPr lang="en-IN" sz="1100" b="1"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1" u="none" strike="noStrike" dirty="0">
                          <a:solidFill>
                            <a:srgbClr val="000000"/>
                          </a:solidFill>
                          <a:effectLst/>
                        </a:rPr>
                        <a:t>Model Name</a:t>
                      </a:r>
                      <a:endParaRPr lang="en-IN" sz="1100" b="1"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1" u="none" strike="noStrike" dirty="0">
                          <a:solidFill>
                            <a:srgbClr val="000000"/>
                          </a:solidFill>
                          <a:effectLst/>
                        </a:rPr>
                        <a:t>Purpose</a:t>
                      </a:r>
                      <a:endParaRPr lang="en-IN" sz="1100" b="1"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1" u="none" strike="noStrike">
                          <a:solidFill>
                            <a:srgbClr val="000000"/>
                          </a:solidFill>
                          <a:effectLst/>
                        </a:rPr>
                        <a:t>Input</a:t>
                      </a:r>
                      <a:endParaRPr lang="en-IN" sz="1100" b="1" i="0" u="none" strike="noStrike">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1" u="none" strike="noStrike">
                          <a:solidFill>
                            <a:srgbClr val="000000"/>
                          </a:solidFill>
                          <a:effectLst/>
                        </a:rPr>
                        <a:t>Output Classes</a:t>
                      </a:r>
                      <a:endParaRPr lang="en-IN" sz="1100" b="1" i="0" u="none" strike="noStrike">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1" u="none" strike="noStrike">
                          <a:solidFill>
                            <a:srgbClr val="000000"/>
                          </a:solidFill>
                          <a:effectLst/>
                        </a:rPr>
                        <a:t>Key Layers</a:t>
                      </a:r>
                      <a:endParaRPr lang="en-IN" sz="1100" b="1" i="0" u="none" strike="noStrike">
                        <a:solidFill>
                          <a:srgbClr val="000000"/>
                        </a:solidFill>
                        <a:effectLst/>
                        <a:latin typeface="Calibri" panose="020F0502020204030204" pitchFamily="34" charset="0"/>
                      </a:endParaRPr>
                    </a:p>
                  </a:txBody>
                  <a:tcPr marL="6688" marR="6688" marT="6688" marB="0" anchor="ctr"/>
                </a:tc>
                <a:extLst>
                  <a:ext uri="{0D108BD9-81ED-4DB2-BD59-A6C34878D82A}">
                    <a16:rowId xmlns:a16="http://schemas.microsoft.com/office/drawing/2014/main" val="1448900666"/>
                  </a:ext>
                </a:extLst>
              </a:tr>
              <a:tr h="619815">
                <a:tc>
                  <a:txBody>
                    <a:bodyPr/>
                    <a:lstStyle/>
                    <a:p>
                      <a:pPr algn="ctr" fontAlgn="b"/>
                      <a:r>
                        <a:rPr lang="en-IN" sz="1100" b="0" u="none" strike="noStrike" dirty="0">
                          <a:solidFill>
                            <a:srgbClr val="000000"/>
                          </a:solidFill>
                          <a:effectLst/>
                        </a:rPr>
                        <a:t>1</a:t>
                      </a:r>
                      <a:endParaRPr lang="en-IN" sz="1100" b="0"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0" u="none" strike="noStrike" dirty="0">
                          <a:solidFill>
                            <a:srgbClr val="000000"/>
                          </a:solidFill>
                          <a:effectLst/>
                        </a:rPr>
                        <a:t>Transformer (Positive vs </a:t>
                      </a:r>
                      <a:r>
                        <a:rPr lang="en-IN" sz="1100" b="1" u="none" strike="noStrike" dirty="0">
                          <a:solidFill>
                            <a:srgbClr val="00B050"/>
                          </a:solidFill>
                          <a:effectLst/>
                        </a:rPr>
                        <a:t>Rest</a:t>
                      </a:r>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6688" marR="6688" marT="6688" marB="0" anchor="ctr"/>
                </a:tc>
                <a:tc>
                  <a:txBody>
                    <a:bodyPr/>
                    <a:lstStyle/>
                    <a:p>
                      <a:pPr algn="l" fontAlgn="b"/>
                      <a:r>
                        <a:rPr lang="en-IN" sz="1100" b="0" u="none" strike="noStrike" dirty="0">
                          <a:solidFill>
                            <a:srgbClr val="000000"/>
                          </a:solidFill>
                          <a:effectLst/>
                        </a:rPr>
                        <a:t>Classify Positive vs (Negative / Neutral)</a:t>
                      </a:r>
                      <a:endParaRPr lang="en-IN" sz="1100" b="0"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0" u="none" strike="noStrike" dirty="0">
                          <a:solidFill>
                            <a:srgbClr val="000000"/>
                          </a:solidFill>
                          <a:effectLst/>
                        </a:rPr>
                        <a:t>SBERT embedding (1, 384)</a:t>
                      </a:r>
                      <a:endParaRPr lang="en-IN" sz="1100" b="0"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0" u="none" strike="noStrike">
                          <a:solidFill>
                            <a:srgbClr val="000000"/>
                          </a:solidFill>
                          <a:effectLst/>
                        </a:rPr>
                        <a:t>2 (Positive, Rest)</a:t>
                      </a:r>
                      <a:endParaRPr lang="en-IN" sz="1100" b="0" i="0" u="none" strike="noStrike">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0" u="none" strike="noStrike">
                          <a:solidFill>
                            <a:srgbClr val="000000"/>
                          </a:solidFill>
                          <a:effectLst/>
                        </a:rPr>
                        <a:t>4 Transformer Encoder Blocks, GlobalAveragePooling1D, Dense(128), Dense(2, softmax)</a:t>
                      </a:r>
                      <a:endParaRPr lang="en-IN" sz="1100" b="0" i="0" u="none" strike="noStrike">
                        <a:solidFill>
                          <a:srgbClr val="000000"/>
                        </a:solidFill>
                        <a:effectLst/>
                        <a:latin typeface="Calibri" panose="020F0502020204030204" pitchFamily="34" charset="0"/>
                      </a:endParaRPr>
                    </a:p>
                  </a:txBody>
                  <a:tcPr marL="6688" marR="6688" marT="6688" marB="0" anchor="ctr"/>
                </a:tc>
                <a:extLst>
                  <a:ext uri="{0D108BD9-81ED-4DB2-BD59-A6C34878D82A}">
                    <a16:rowId xmlns:a16="http://schemas.microsoft.com/office/drawing/2014/main" val="3202114297"/>
                  </a:ext>
                </a:extLst>
              </a:tr>
              <a:tr h="619815">
                <a:tc>
                  <a:txBody>
                    <a:bodyPr/>
                    <a:lstStyle/>
                    <a:p>
                      <a:pPr algn="ctr" fontAlgn="b"/>
                      <a:r>
                        <a:rPr lang="en-IN" sz="1100" b="0" u="none" strike="noStrike" dirty="0">
                          <a:solidFill>
                            <a:srgbClr val="000000"/>
                          </a:solidFill>
                          <a:effectLst/>
                        </a:rPr>
                        <a:t>2</a:t>
                      </a:r>
                      <a:endParaRPr lang="en-IN" sz="1100" b="0"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0" u="none" strike="noStrike" dirty="0">
                          <a:solidFill>
                            <a:srgbClr val="000000"/>
                          </a:solidFill>
                          <a:effectLst/>
                        </a:rPr>
                        <a:t>Transformer (Negative vs Neutral)</a:t>
                      </a:r>
                      <a:endParaRPr lang="en-IN" sz="1100" b="0" i="0" u="none" strike="noStrike" dirty="0">
                        <a:solidFill>
                          <a:srgbClr val="000000"/>
                        </a:solidFill>
                        <a:effectLst/>
                        <a:latin typeface="Calibri" panose="020F0502020204030204" pitchFamily="34" charset="0"/>
                      </a:endParaRPr>
                    </a:p>
                  </a:txBody>
                  <a:tcPr marL="6688" marR="6688" marT="6688" marB="0" anchor="ctr"/>
                </a:tc>
                <a:tc>
                  <a:txBody>
                    <a:bodyPr/>
                    <a:lstStyle/>
                    <a:p>
                      <a:pPr algn="l" fontAlgn="b"/>
                      <a:r>
                        <a:rPr lang="en-US" sz="1100" b="0" u="none" strike="noStrike" dirty="0">
                          <a:solidFill>
                            <a:srgbClr val="000000"/>
                          </a:solidFill>
                          <a:effectLst/>
                        </a:rPr>
                        <a:t>Classify Negative vs Neutral (on samples predicted as "Rest" by Model 1)</a:t>
                      </a:r>
                      <a:endParaRPr lang="en-US" sz="1100" b="0"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0" u="none" strike="noStrike" dirty="0">
                          <a:solidFill>
                            <a:srgbClr val="000000"/>
                          </a:solidFill>
                          <a:effectLst/>
                        </a:rPr>
                        <a:t>SBERT embedding (1, 384)</a:t>
                      </a:r>
                      <a:endParaRPr lang="en-IN" sz="1100" b="0"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0" u="none" strike="noStrike" dirty="0">
                          <a:solidFill>
                            <a:srgbClr val="000000"/>
                          </a:solidFill>
                          <a:effectLst/>
                        </a:rPr>
                        <a:t>2 (Negative, Neutral)</a:t>
                      </a:r>
                      <a:endParaRPr lang="en-IN" sz="1100" b="0" i="0" u="none" strike="noStrike" dirty="0">
                        <a:solidFill>
                          <a:srgbClr val="000000"/>
                        </a:solidFill>
                        <a:effectLst/>
                        <a:latin typeface="Calibri" panose="020F0502020204030204" pitchFamily="34" charset="0"/>
                      </a:endParaRPr>
                    </a:p>
                  </a:txBody>
                  <a:tcPr marL="6688" marR="6688" marT="6688" marB="0" anchor="ctr"/>
                </a:tc>
                <a:tc>
                  <a:txBody>
                    <a:bodyPr/>
                    <a:lstStyle/>
                    <a:p>
                      <a:pPr algn="ctr" fontAlgn="b"/>
                      <a:r>
                        <a:rPr lang="en-IN" sz="1100" b="0" u="none" strike="noStrike" dirty="0">
                          <a:solidFill>
                            <a:srgbClr val="000000"/>
                          </a:solidFill>
                          <a:effectLst/>
                        </a:rPr>
                        <a:t>4 Transformer Encoder Blocks, GlobalAveragePooling1D, Dense(128), Dense(2, </a:t>
                      </a:r>
                      <a:r>
                        <a:rPr lang="en-IN" sz="1100" b="0" u="none" strike="noStrike" dirty="0" err="1">
                          <a:solidFill>
                            <a:srgbClr val="000000"/>
                          </a:solidFill>
                          <a:effectLst/>
                        </a:rPr>
                        <a:t>softmax</a:t>
                      </a:r>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6688" marR="6688" marT="6688" marB="0" anchor="ctr"/>
                </a:tc>
                <a:extLst>
                  <a:ext uri="{0D108BD9-81ED-4DB2-BD59-A6C34878D82A}">
                    <a16:rowId xmlns:a16="http://schemas.microsoft.com/office/drawing/2014/main" val="307831065"/>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245692180"/>
              </p:ext>
            </p:extLst>
          </p:nvPr>
        </p:nvGraphicFramePr>
        <p:xfrm>
          <a:off x="602496" y="3162847"/>
          <a:ext cx="8231538" cy="1571884"/>
        </p:xfrm>
        <a:graphic>
          <a:graphicData uri="http://schemas.openxmlformats.org/drawingml/2006/table">
            <a:tbl>
              <a:tblPr>
                <a:tableStyleId>{616DA210-FB5B-4158-B5E0-FEB733F419BA}</a:tableStyleId>
              </a:tblPr>
              <a:tblGrid>
                <a:gridCol w="1171085">
                  <a:extLst>
                    <a:ext uri="{9D8B030D-6E8A-4147-A177-3AD203B41FA5}">
                      <a16:colId xmlns:a16="http://schemas.microsoft.com/office/drawing/2014/main" val="3704098285"/>
                    </a:ext>
                  </a:extLst>
                </a:gridCol>
                <a:gridCol w="933473">
                  <a:extLst>
                    <a:ext uri="{9D8B030D-6E8A-4147-A177-3AD203B41FA5}">
                      <a16:colId xmlns:a16="http://schemas.microsoft.com/office/drawing/2014/main" val="2463879644"/>
                    </a:ext>
                  </a:extLst>
                </a:gridCol>
                <a:gridCol w="933473">
                  <a:extLst>
                    <a:ext uri="{9D8B030D-6E8A-4147-A177-3AD203B41FA5}">
                      <a16:colId xmlns:a16="http://schemas.microsoft.com/office/drawing/2014/main" val="2622928652"/>
                    </a:ext>
                  </a:extLst>
                </a:gridCol>
                <a:gridCol w="933473">
                  <a:extLst>
                    <a:ext uri="{9D8B030D-6E8A-4147-A177-3AD203B41FA5}">
                      <a16:colId xmlns:a16="http://schemas.microsoft.com/office/drawing/2014/main" val="4058818202"/>
                    </a:ext>
                  </a:extLst>
                </a:gridCol>
                <a:gridCol w="1154113">
                  <a:extLst>
                    <a:ext uri="{9D8B030D-6E8A-4147-A177-3AD203B41FA5}">
                      <a16:colId xmlns:a16="http://schemas.microsoft.com/office/drawing/2014/main" val="2216986450"/>
                    </a:ext>
                  </a:extLst>
                </a:gridCol>
                <a:gridCol w="1578419">
                  <a:extLst>
                    <a:ext uri="{9D8B030D-6E8A-4147-A177-3AD203B41FA5}">
                      <a16:colId xmlns:a16="http://schemas.microsoft.com/office/drawing/2014/main" val="803226499"/>
                    </a:ext>
                  </a:extLst>
                </a:gridCol>
                <a:gridCol w="1527502">
                  <a:extLst>
                    <a:ext uri="{9D8B030D-6E8A-4147-A177-3AD203B41FA5}">
                      <a16:colId xmlns:a16="http://schemas.microsoft.com/office/drawing/2014/main" val="3532875725"/>
                    </a:ext>
                  </a:extLst>
                </a:gridCol>
              </a:tblGrid>
              <a:tr h="202824">
                <a:tc>
                  <a:txBody>
                    <a:bodyPr/>
                    <a:lstStyle/>
                    <a:p>
                      <a:pPr algn="ctr" fontAlgn="b"/>
                      <a:r>
                        <a:rPr lang="en-IN" sz="1100" b="1" u="none" strike="noStrike">
                          <a:solidFill>
                            <a:srgbClr val="000000"/>
                          </a:solidFill>
                          <a:effectLst/>
                        </a:rPr>
                        <a:t>Layer No.</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Layer Type</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Output Units</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Activation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Regularization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Normalization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Dropout Rate</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5951342"/>
                  </a:ext>
                </a:extLst>
              </a:tr>
              <a:tr h="202824">
                <a:tc>
                  <a:txBody>
                    <a:bodyPr/>
                    <a:lstStyle/>
                    <a:p>
                      <a:pPr algn="l" fontAlgn="b"/>
                      <a:r>
                        <a:rPr lang="en-IN" sz="1100" b="0" u="none" strike="noStrike" dirty="0">
                          <a:solidFill>
                            <a:srgbClr val="000000"/>
                          </a:solidFill>
                          <a:effectLst/>
                        </a:rPr>
                        <a:t>Input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(1, 384)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011483746"/>
                  </a:ext>
                </a:extLst>
              </a:tr>
              <a:tr h="380294">
                <a:tc>
                  <a:txBody>
                    <a:bodyPr/>
                    <a:lstStyle/>
                    <a:p>
                      <a:pPr marL="0" marR="0" lvl="0" indent="0" algn="l" defTabSz="914400" rtl="0" eaLnBrk="1" fontAlgn="b" latinLnBrk="0" hangingPunct="1">
                        <a:lnSpc>
                          <a:spcPct val="100000"/>
                        </a:lnSpc>
                        <a:spcBef>
                          <a:spcPts val="0"/>
                        </a:spcBef>
                        <a:spcAft>
                          <a:spcPts val="0"/>
                        </a:spcAft>
                        <a:buClr>
                          <a:srgbClr val="000000"/>
                        </a:buClr>
                        <a:buSzTx/>
                        <a:buFont typeface="Arial"/>
                        <a:buNone/>
                        <a:tabLst/>
                        <a:defRPr/>
                      </a:pPr>
                      <a:r>
                        <a:rPr lang="en-IN" sz="1100" b="0" u="none" strike="noStrike" cap="none" dirty="0">
                          <a:solidFill>
                            <a:srgbClr val="000000"/>
                          </a:solidFill>
                          <a:effectLst/>
                          <a:sym typeface="Arial"/>
                        </a:rPr>
                        <a:t>Layer 1 to Layer 4</a:t>
                      </a:r>
                      <a:endParaRPr lang="en-IN" sz="1100" b="0" i="0" u="none" strike="noStrike" cap="none" dirty="0">
                        <a:solidFill>
                          <a:srgbClr val="000000"/>
                        </a:solidFill>
                        <a:effectLst/>
                        <a:latin typeface="Calibri" panose="020F0502020204030204" pitchFamily="34" charset="0"/>
                        <a:ea typeface="+mn-ea"/>
                        <a:cs typeface="+mn-cs"/>
                        <a:sym typeface="Arial"/>
                      </a:endParaRPr>
                    </a:p>
                  </a:txBody>
                  <a:tcPr marL="7620" marR="7620" marT="7620" marB="0" anchor="ctr"/>
                </a:tc>
                <a:tc>
                  <a:txBody>
                    <a:bodyPr/>
                    <a:lstStyle/>
                    <a:p>
                      <a:pPr algn="l" fontAlgn="b"/>
                      <a:r>
                        <a:rPr lang="en-IN" sz="1100" b="0" u="none" strike="noStrike">
                          <a:solidFill>
                            <a:srgbClr val="000000"/>
                          </a:solidFill>
                          <a:effectLst/>
                        </a:rPr>
                        <a:t>Transformer Encoder Block</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r" fontAlgn="b"/>
                      <a:r>
                        <a:rPr lang="en-IN" sz="1100" b="0" u="none" strike="noStrike">
                          <a:solidFill>
                            <a:srgbClr val="000000"/>
                          </a:solidFill>
                          <a:effectLst/>
                        </a:rPr>
                        <a:t>384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ReLU (FFN)</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L2 (Dense)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LayerNormalization</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0.4 (attn), 0.3 (FFN)</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354519066"/>
                  </a:ext>
                </a:extLst>
              </a:tr>
              <a:tr h="380294">
                <a:tc>
                  <a:txBody>
                    <a:bodyPr/>
                    <a:lstStyle/>
                    <a:p>
                      <a:pPr algn="l" fontAlgn="b"/>
                      <a:r>
                        <a:rPr lang="en-IN" sz="1100" b="0" u="none" strike="noStrike" dirty="0">
                          <a:solidFill>
                            <a:srgbClr val="000000"/>
                          </a:solidFill>
                          <a:effectLst/>
                        </a:rPr>
                        <a:t>Layer 5</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GlobalAveragePooling1D</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r" fontAlgn="b"/>
                      <a:r>
                        <a:rPr lang="en-IN" sz="1100" b="0" u="none" strike="noStrike" dirty="0">
                          <a:solidFill>
                            <a:srgbClr val="000000"/>
                          </a:solidFill>
                          <a:effectLst/>
                        </a:rPr>
                        <a:t>384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584749383"/>
                  </a:ext>
                </a:extLst>
              </a:tr>
              <a:tr h="202824">
                <a:tc>
                  <a:txBody>
                    <a:bodyPr/>
                    <a:lstStyle/>
                    <a:p>
                      <a:pPr algn="l" fontAlgn="b"/>
                      <a:r>
                        <a:rPr lang="en-IN" sz="1100" b="0" u="none" strike="noStrike" dirty="0">
                          <a:solidFill>
                            <a:srgbClr val="000000"/>
                          </a:solidFill>
                          <a:effectLst/>
                        </a:rPr>
                        <a:t>Layer 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r" fontAlgn="b"/>
                      <a:r>
                        <a:rPr lang="en-IN" sz="1100" b="0" u="none" strike="noStrike">
                          <a:solidFill>
                            <a:srgbClr val="000000"/>
                          </a:solidFill>
                          <a:effectLst/>
                        </a:rPr>
                        <a:t>128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dirty="0">
                          <a:solidFill>
                            <a:srgbClr val="000000"/>
                          </a:solidFill>
                          <a:effectLst/>
                        </a:rPr>
                        <a:t>None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r" fontAlgn="b"/>
                      <a:r>
                        <a:rPr lang="en-IN" sz="1100" b="0" u="none" strike="noStrike">
                          <a:solidFill>
                            <a:srgbClr val="000000"/>
                          </a:solidFill>
                          <a:effectLst/>
                        </a:rPr>
                        <a:t>0.3</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70445244"/>
                  </a:ext>
                </a:extLst>
              </a:tr>
              <a:tr h="202824">
                <a:tc>
                  <a:txBody>
                    <a:bodyPr/>
                    <a:lstStyle/>
                    <a:p>
                      <a:pPr algn="l" fontAlgn="b"/>
                      <a:r>
                        <a:rPr lang="en-IN" sz="1100" b="0" u="none" strike="noStrike" dirty="0">
                          <a:solidFill>
                            <a:srgbClr val="000000"/>
                          </a:solidFill>
                          <a:effectLst/>
                        </a:rPr>
                        <a:t>Output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r" fontAlgn="b"/>
                      <a:r>
                        <a:rPr lang="en-IN" sz="1100" b="0" u="none" strike="noStrike">
                          <a:solidFill>
                            <a:srgbClr val="000000"/>
                          </a:solidFill>
                          <a:effectLst/>
                        </a:rPr>
                        <a:t>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Softmax</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No</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r" fontAlgn="b"/>
                      <a:r>
                        <a:rPr lang="en-IN" sz="1100" b="0" u="none" strike="noStrike" dirty="0">
                          <a:solidFill>
                            <a:srgbClr val="000000"/>
                          </a:solidFill>
                          <a:effectLst/>
                        </a:rPr>
                        <a:t>0</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92563881"/>
                  </a:ext>
                </a:extLst>
              </a:tr>
            </a:tbl>
          </a:graphicData>
        </a:graphic>
      </p:graphicFrame>
    </p:spTree>
    <p:extLst>
      <p:ext uri="{BB962C8B-B14F-4D97-AF65-F5344CB8AC3E}">
        <p14:creationId xmlns:p14="http://schemas.microsoft.com/office/powerpoint/2010/main" val="6525138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CA639-9338-3DBD-F84D-EAA6144385EB}"/>
              </a:ext>
            </a:extLst>
          </p:cNvPr>
          <p:cNvSpPr>
            <a:spLocks noGrp="1"/>
          </p:cNvSpPr>
          <p:nvPr>
            <p:ph type="title"/>
          </p:nvPr>
        </p:nvSpPr>
        <p:spPr>
          <a:xfrm>
            <a:off x="533748" y="0"/>
            <a:ext cx="8610251" cy="736169"/>
          </a:xfrm>
        </p:spPr>
        <p:txBody>
          <a:bodyPr>
            <a:normAutofit/>
          </a:bodyPr>
          <a:lstStyle/>
          <a:p>
            <a:r>
              <a:rPr lang="en-US" dirty="0"/>
              <a:t>NN #7: Result</a:t>
            </a:r>
          </a:p>
        </p:txBody>
      </p:sp>
      <p:pic>
        <p:nvPicPr>
          <p:cNvPr id="11" name="Picture 10">
            <a:extLst>
              <a:ext uri="{FF2B5EF4-FFF2-40B4-BE49-F238E27FC236}">
                <a16:creationId xmlns:a16="http://schemas.microsoft.com/office/drawing/2014/main" id="{EA85B6C9-75AE-A6C4-65D3-D9E0AEB168EE}"/>
              </a:ext>
            </a:extLst>
          </p:cNvPr>
          <p:cNvPicPr>
            <a:picLocks noChangeAspect="1"/>
          </p:cNvPicPr>
          <p:nvPr/>
        </p:nvPicPr>
        <p:blipFill>
          <a:blip r:embed="rId2"/>
          <a:stretch>
            <a:fillRect/>
          </a:stretch>
        </p:blipFill>
        <p:spPr>
          <a:xfrm>
            <a:off x="707342" y="1036014"/>
            <a:ext cx="4264155" cy="1803205"/>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2232462209"/>
              </p:ext>
            </p:extLst>
          </p:nvPr>
        </p:nvGraphicFramePr>
        <p:xfrm>
          <a:off x="5238640" y="1036015"/>
          <a:ext cx="3665135" cy="1144890"/>
        </p:xfrm>
        <a:graphic>
          <a:graphicData uri="http://schemas.openxmlformats.org/drawingml/2006/table">
            <a:tbl>
              <a:tblPr>
                <a:tableStyleId>{616DA210-FB5B-4158-B5E0-FEB733F419BA}</a:tableStyleId>
              </a:tblPr>
              <a:tblGrid>
                <a:gridCol w="733027">
                  <a:extLst>
                    <a:ext uri="{9D8B030D-6E8A-4147-A177-3AD203B41FA5}">
                      <a16:colId xmlns:a16="http://schemas.microsoft.com/office/drawing/2014/main" val="2145823845"/>
                    </a:ext>
                  </a:extLst>
                </a:gridCol>
                <a:gridCol w="733027">
                  <a:extLst>
                    <a:ext uri="{9D8B030D-6E8A-4147-A177-3AD203B41FA5}">
                      <a16:colId xmlns:a16="http://schemas.microsoft.com/office/drawing/2014/main" val="224542696"/>
                    </a:ext>
                  </a:extLst>
                </a:gridCol>
                <a:gridCol w="733027">
                  <a:extLst>
                    <a:ext uri="{9D8B030D-6E8A-4147-A177-3AD203B41FA5}">
                      <a16:colId xmlns:a16="http://schemas.microsoft.com/office/drawing/2014/main" val="2090709583"/>
                    </a:ext>
                  </a:extLst>
                </a:gridCol>
                <a:gridCol w="733027">
                  <a:extLst>
                    <a:ext uri="{9D8B030D-6E8A-4147-A177-3AD203B41FA5}">
                      <a16:colId xmlns:a16="http://schemas.microsoft.com/office/drawing/2014/main" val="2590280240"/>
                    </a:ext>
                  </a:extLst>
                </a:gridCol>
                <a:gridCol w="733027">
                  <a:extLst>
                    <a:ext uri="{9D8B030D-6E8A-4147-A177-3AD203B41FA5}">
                      <a16:colId xmlns:a16="http://schemas.microsoft.com/office/drawing/2014/main" val="4020457786"/>
                    </a:ext>
                  </a:extLst>
                </a:gridCol>
              </a:tblGrid>
              <a:tr h="228978">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Precision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Recall</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F1-Score</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Support</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985846086"/>
                  </a:ext>
                </a:extLst>
              </a:tr>
              <a:tr h="228978">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0.67</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0.67</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0.67</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6806529"/>
                  </a:ext>
                </a:extLst>
              </a:tr>
              <a:tr h="228978">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0.56</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0.39</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348732379"/>
                  </a:ext>
                </a:extLst>
              </a:tr>
              <a:tr h="228978">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0.96</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147264048"/>
                  </a:ext>
                </a:extLst>
              </a:tr>
              <a:tr h="228978">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0.92</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450311342"/>
                  </a:ext>
                </a:extLst>
              </a:tr>
            </a:tbl>
          </a:graphicData>
        </a:graphic>
      </p:graphicFrame>
      <p:pic>
        <p:nvPicPr>
          <p:cNvPr id="4" name="Picture 3"/>
          <p:cNvPicPr>
            <a:picLocks noChangeAspect="1"/>
          </p:cNvPicPr>
          <p:nvPr/>
        </p:nvPicPr>
        <p:blipFill>
          <a:blip r:embed="rId3"/>
          <a:stretch>
            <a:fillRect/>
          </a:stretch>
        </p:blipFill>
        <p:spPr>
          <a:xfrm>
            <a:off x="707342" y="2962596"/>
            <a:ext cx="4264155" cy="1972488"/>
          </a:xfrm>
          <a:prstGeom prst="rect">
            <a:avLst/>
          </a:prstGeom>
        </p:spPr>
      </p:pic>
      <p:graphicFrame>
        <p:nvGraphicFramePr>
          <p:cNvPr id="5" name="Table 4">
            <a:extLst>
              <a:ext uri="{FF2B5EF4-FFF2-40B4-BE49-F238E27FC236}">
                <a16:creationId xmlns:a16="http://schemas.microsoft.com/office/drawing/2014/main" id="{E8064BE6-DC03-4F8A-E85E-B94AA29A5FF7}"/>
              </a:ext>
            </a:extLst>
          </p:cNvPr>
          <p:cNvGraphicFramePr>
            <a:graphicFrameLocks noGrp="1"/>
          </p:cNvGraphicFramePr>
          <p:nvPr>
            <p:extLst>
              <p:ext uri="{D42A27DB-BD31-4B8C-83A1-F6EECF244321}">
                <p14:modId xmlns:p14="http://schemas.microsoft.com/office/powerpoint/2010/main" val="1267089258"/>
              </p:ext>
            </p:extLst>
          </p:nvPr>
        </p:nvGraphicFramePr>
        <p:xfrm>
          <a:off x="5276486" y="3142445"/>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r>
                        <a:rPr lang="en-IN" dirty="0"/>
                        <a:t>0.0153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r>
                        <a:rPr lang="en-IN" dirty="0"/>
                        <a:t>0.46 MB</a:t>
                      </a:r>
                      <a:endParaRPr lang="en-US" dirty="0"/>
                    </a:p>
                  </a:txBody>
                  <a:tcPr/>
                </a:tc>
                <a:extLst>
                  <a:ext uri="{0D108BD9-81ED-4DB2-BD59-A6C34878D82A}">
                    <a16:rowId xmlns:a16="http://schemas.microsoft.com/office/drawing/2014/main" val="1203242589"/>
                  </a:ext>
                </a:extLst>
              </a:tr>
            </a:tbl>
          </a:graphicData>
        </a:graphic>
      </p:graphicFrame>
      <p:pic>
        <p:nvPicPr>
          <p:cNvPr id="6" name="Picture 5">
            <a:hlinkClick r:id="rId4" action="ppaction://hlinksldjump"/>
            <a:extLst>
              <a:ext uri="{FF2B5EF4-FFF2-40B4-BE49-F238E27FC236}">
                <a16:creationId xmlns:a16="http://schemas.microsoft.com/office/drawing/2014/main" id="{DAE7D981-929A-E430-594B-714259530A02}"/>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34852095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1D07-84EF-0991-0C75-799731EBD171}"/>
              </a:ext>
            </a:extLst>
          </p:cNvPr>
          <p:cNvSpPr>
            <a:spLocks noGrp="1"/>
          </p:cNvSpPr>
          <p:nvPr>
            <p:ph type="title"/>
          </p:nvPr>
        </p:nvSpPr>
        <p:spPr>
          <a:xfrm>
            <a:off x="584084" y="0"/>
            <a:ext cx="8559916" cy="1426128"/>
          </a:xfrm>
        </p:spPr>
        <p:txBody>
          <a:bodyPr>
            <a:normAutofit/>
          </a:bodyPr>
          <a:lstStyle/>
          <a:p>
            <a:r>
              <a:rPr lang="en-US" dirty="0"/>
              <a:t>NN #8: SBERT + SMOTE Tomek + Transformers + Weighted Loss + Pipeline of Model + Autoencoders</a:t>
            </a:r>
          </a:p>
        </p:txBody>
      </p:sp>
      <p:graphicFrame>
        <p:nvGraphicFramePr>
          <p:cNvPr id="3" name="Table 2"/>
          <p:cNvGraphicFramePr>
            <a:graphicFrameLocks noGrp="1"/>
          </p:cNvGraphicFramePr>
          <p:nvPr>
            <p:extLst>
              <p:ext uri="{D42A27DB-BD31-4B8C-83A1-F6EECF244321}">
                <p14:modId xmlns:p14="http://schemas.microsoft.com/office/powerpoint/2010/main" val="2278920743"/>
              </p:ext>
            </p:extLst>
          </p:nvPr>
        </p:nvGraphicFramePr>
        <p:xfrm>
          <a:off x="661153" y="1966909"/>
          <a:ext cx="8203878" cy="776174"/>
        </p:xfrm>
        <a:graphic>
          <a:graphicData uri="http://schemas.openxmlformats.org/drawingml/2006/table">
            <a:tbl>
              <a:tblPr>
                <a:tableStyleId>{616DA210-FB5B-4158-B5E0-FEB733F419BA}</a:tableStyleId>
              </a:tblPr>
              <a:tblGrid>
                <a:gridCol w="823382">
                  <a:extLst>
                    <a:ext uri="{9D8B030D-6E8A-4147-A177-3AD203B41FA5}">
                      <a16:colId xmlns:a16="http://schemas.microsoft.com/office/drawing/2014/main" val="1679008642"/>
                    </a:ext>
                  </a:extLst>
                </a:gridCol>
                <a:gridCol w="2350381">
                  <a:extLst>
                    <a:ext uri="{9D8B030D-6E8A-4147-A177-3AD203B41FA5}">
                      <a16:colId xmlns:a16="http://schemas.microsoft.com/office/drawing/2014/main" val="4029189999"/>
                    </a:ext>
                  </a:extLst>
                </a:gridCol>
                <a:gridCol w="2604881">
                  <a:extLst>
                    <a:ext uri="{9D8B030D-6E8A-4147-A177-3AD203B41FA5}">
                      <a16:colId xmlns:a16="http://schemas.microsoft.com/office/drawing/2014/main" val="2077617178"/>
                    </a:ext>
                  </a:extLst>
                </a:gridCol>
                <a:gridCol w="1601852">
                  <a:extLst>
                    <a:ext uri="{9D8B030D-6E8A-4147-A177-3AD203B41FA5}">
                      <a16:colId xmlns:a16="http://schemas.microsoft.com/office/drawing/2014/main" val="4268910461"/>
                    </a:ext>
                  </a:extLst>
                </a:gridCol>
                <a:gridCol w="823382">
                  <a:extLst>
                    <a:ext uri="{9D8B030D-6E8A-4147-A177-3AD203B41FA5}">
                      <a16:colId xmlns:a16="http://schemas.microsoft.com/office/drawing/2014/main" val="978593851"/>
                    </a:ext>
                  </a:extLst>
                </a:gridCol>
              </a:tblGrid>
              <a:tr h="375568">
                <a:tc>
                  <a:txBody>
                    <a:bodyPr/>
                    <a:lstStyle/>
                    <a:p>
                      <a:pPr algn="ctr" fontAlgn="b"/>
                      <a:r>
                        <a:rPr lang="en-IN" sz="1100" b="1" u="none" strike="noStrike" dirty="0">
                          <a:solidFill>
                            <a:srgbClr val="000000"/>
                          </a:solidFill>
                          <a:effectLst/>
                        </a:rPr>
                        <a:t>Stage</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Model</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Purpose</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Input</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Output Classes</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29737933"/>
                  </a:ext>
                </a:extLst>
              </a:tr>
              <a:tr h="200303">
                <a:tc>
                  <a:txBody>
                    <a:bodyPr/>
                    <a:lstStyle/>
                    <a:p>
                      <a:pPr algn="ctr" fontAlgn="b"/>
                      <a:r>
                        <a:rPr lang="en-IN" sz="1100" b="0" u="none" strike="noStrike" dirty="0">
                          <a:solidFill>
                            <a:srgbClr val="000000"/>
                          </a:solidFill>
                          <a:effectLst/>
                        </a:rPr>
                        <a:t>1</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Transformer (Positive vs </a:t>
                      </a:r>
                      <a:r>
                        <a:rPr lang="en-IN" sz="1100" b="1" u="none" strike="noStrike" dirty="0">
                          <a:solidFill>
                            <a:srgbClr val="00B050"/>
                          </a:solidFill>
                          <a:effectLst/>
                        </a:rPr>
                        <a:t>Rest</a:t>
                      </a:r>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Classify Positive vs (Negative/Neutral)</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0" u="none" strike="noStrike" dirty="0">
                          <a:solidFill>
                            <a:srgbClr val="000000"/>
                          </a:solidFill>
                          <a:effectLst/>
                        </a:rPr>
                        <a:t>Encoded SBERT (1,128)</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0" u="none" strike="noStrike" dirty="0">
                          <a:solidFill>
                            <a:srgbClr val="000000"/>
                          </a:solidFill>
                          <a:effectLst/>
                        </a:rPr>
                        <a:t>2</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0921994"/>
                  </a:ext>
                </a:extLst>
              </a:tr>
              <a:tr h="200303">
                <a:tc>
                  <a:txBody>
                    <a:bodyPr/>
                    <a:lstStyle/>
                    <a:p>
                      <a:pPr algn="ctr" fontAlgn="b"/>
                      <a:r>
                        <a:rPr lang="en-IN" sz="1100" b="0" u="none" strike="noStrike" dirty="0">
                          <a:solidFill>
                            <a:srgbClr val="000000"/>
                          </a:solidFill>
                          <a:effectLst/>
                        </a:rPr>
                        <a:t>2</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Transformer (Negative vs Neutral)</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Classify Negative vs Neutral</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0" u="none" strike="noStrike" dirty="0">
                          <a:solidFill>
                            <a:srgbClr val="000000"/>
                          </a:solidFill>
                          <a:effectLst/>
                        </a:rPr>
                        <a:t>Encoded SBERT (1,128)</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0" u="none" strike="noStrike" dirty="0">
                          <a:solidFill>
                            <a:srgbClr val="000000"/>
                          </a:solidFill>
                          <a:effectLst/>
                        </a:rPr>
                        <a:t>2</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61831462"/>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662003607"/>
              </p:ext>
            </p:extLst>
          </p:nvPr>
        </p:nvGraphicFramePr>
        <p:xfrm>
          <a:off x="661154" y="3211983"/>
          <a:ext cx="8203876" cy="1661160"/>
        </p:xfrm>
        <a:graphic>
          <a:graphicData uri="http://schemas.openxmlformats.org/drawingml/2006/table">
            <a:tbl>
              <a:tblPr>
                <a:tableStyleId>{616DA210-FB5B-4158-B5E0-FEB733F419BA}</a:tableStyleId>
              </a:tblPr>
              <a:tblGrid>
                <a:gridCol w="1074317">
                  <a:extLst>
                    <a:ext uri="{9D8B030D-6E8A-4147-A177-3AD203B41FA5}">
                      <a16:colId xmlns:a16="http://schemas.microsoft.com/office/drawing/2014/main" val="2227325467"/>
                    </a:ext>
                  </a:extLst>
                </a:gridCol>
                <a:gridCol w="1074317">
                  <a:extLst>
                    <a:ext uri="{9D8B030D-6E8A-4147-A177-3AD203B41FA5}">
                      <a16:colId xmlns:a16="http://schemas.microsoft.com/office/drawing/2014/main" val="4074427385"/>
                    </a:ext>
                  </a:extLst>
                </a:gridCol>
                <a:gridCol w="1074317">
                  <a:extLst>
                    <a:ext uri="{9D8B030D-6E8A-4147-A177-3AD203B41FA5}">
                      <a16:colId xmlns:a16="http://schemas.microsoft.com/office/drawing/2014/main" val="3833957614"/>
                    </a:ext>
                  </a:extLst>
                </a:gridCol>
                <a:gridCol w="1074317">
                  <a:extLst>
                    <a:ext uri="{9D8B030D-6E8A-4147-A177-3AD203B41FA5}">
                      <a16:colId xmlns:a16="http://schemas.microsoft.com/office/drawing/2014/main" val="3076981145"/>
                    </a:ext>
                  </a:extLst>
                </a:gridCol>
                <a:gridCol w="1074317">
                  <a:extLst>
                    <a:ext uri="{9D8B030D-6E8A-4147-A177-3AD203B41FA5}">
                      <a16:colId xmlns:a16="http://schemas.microsoft.com/office/drawing/2014/main" val="1067367036"/>
                    </a:ext>
                  </a:extLst>
                </a:gridCol>
                <a:gridCol w="1074317">
                  <a:extLst>
                    <a:ext uri="{9D8B030D-6E8A-4147-A177-3AD203B41FA5}">
                      <a16:colId xmlns:a16="http://schemas.microsoft.com/office/drawing/2014/main" val="3413606763"/>
                    </a:ext>
                  </a:extLst>
                </a:gridCol>
                <a:gridCol w="1757974">
                  <a:extLst>
                    <a:ext uri="{9D8B030D-6E8A-4147-A177-3AD203B41FA5}">
                      <a16:colId xmlns:a16="http://schemas.microsoft.com/office/drawing/2014/main" val="208107687"/>
                    </a:ext>
                  </a:extLst>
                </a:gridCol>
              </a:tblGrid>
              <a:tr h="0">
                <a:tc>
                  <a:txBody>
                    <a:bodyPr/>
                    <a:lstStyle/>
                    <a:p>
                      <a:pPr algn="ctr" fontAlgn="b"/>
                      <a:r>
                        <a:rPr lang="en-IN" sz="1100" b="1" u="none" strike="noStrike" dirty="0">
                          <a:solidFill>
                            <a:srgbClr val="000000"/>
                          </a:solidFill>
                          <a:effectLst/>
                        </a:rPr>
                        <a:t>Layer No.</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Layer Type</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Output Units</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Activation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Regularization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Batch / Layer Normalisation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Dropout Rate</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391719362"/>
                  </a:ext>
                </a:extLst>
              </a:tr>
              <a:tr h="182880">
                <a:tc>
                  <a:txBody>
                    <a:bodyPr/>
                    <a:lstStyle/>
                    <a:p>
                      <a:pPr algn="ctr" fontAlgn="b"/>
                      <a:r>
                        <a:rPr lang="en-IN" sz="1100" b="0" u="none" strike="noStrike" dirty="0">
                          <a:solidFill>
                            <a:srgbClr val="000000"/>
                          </a:solidFill>
                          <a:effectLst/>
                        </a:rPr>
                        <a:t>Input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(1, 128)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None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186529827"/>
                  </a:ext>
                </a:extLst>
              </a:tr>
              <a:tr h="182880">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lang="en-IN" sz="1100" b="0" u="none" strike="noStrike" cap="none" dirty="0">
                          <a:solidFill>
                            <a:srgbClr val="000000"/>
                          </a:solidFill>
                          <a:effectLst/>
                          <a:sym typeface="Arial"/>
                        </a:rPr>
                        <a:t>Layer 1 to Layer 4</a:t>
                      </a:r>
                      <a:endParaRPr lang="en-IN" sz="1100" b="0" i="0" u="none" strike="noStrike" cap="none" dirty="0">
                        <a:solidFill>
                          <a:srgbClr val="000000"/>
                        </a:solidFill>
                        <a:effectLst/>
                        <a:latin typeface="Calibri" panose="020F0502020204030204" pitchFamily="34" charset="0"/>
                        <a:ea typeface="+mn-ea"/>
                        <a:cs typeface="+mn-cs"/>
                        <a:sym typeface="Arial"/>
                      </a:endParaRPr>
                    </a:p>
                  </a:txBody>
                  <a:tcPr anchor="ctr"/>
                </a:tc>
                <a:tc>
                  <a:txBody>
                    <a:bodyPr/>
                    <a:lstStyle/>
                    <a:p>
                      <a:pPr algn="l" fontAlgn="b"/>
                      <a:r>
                        <a:rPr lang="en-IN" sz="1100" b="0" u="none" strike="noStrike" dirty="0">
                          <a:solidFill>
                            <a:srgbClr val="000000"/>
                          </a:solidFill>
                          <a:effectLst/>
                        </a:rPr>
                        <a:t>Transformer Encoder Block</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128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 (FFN)</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L2 (Dense)</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Yes</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0.4 (attn), 0.3 (FFN)</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028451296"/>
                  </a:ext>
                </a:extLst>
              </a:tr>
              <a:tr h="182880">
                <a:tc>
                  <a:txBody>
                    <a:bodyPr/>
                    <a:lstStyle/>
                    <a:p>
                      <a:pPr algn="ctr" fontAlgn="b"/>
                      <a:r>
                        <a:rPr lang="en-IN" sz="1100" b="0" u="none" strike="noStrike" dirty="0">
                          <a:solidFill>
                            <a:srgbClr val="000000"/>
                          </a:solidFill>
                          <a:effectLst/>
                        </a:rPr>
                        <a:t>Layer 5</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dirty="0">
                          <a:solidFill>
                            <a:srgbClr val="000000"/>
                          </a:solidFill>
                          <a:effectLst/>
                        </a:rPr>
                        <a:t>GlobalAveragePooling1D</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128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24776890"/>
                  </a:ext>
                </a:extLst>
              </a:tr>
              <a:tr h="182880">
                <a:tc>
                  <a:txBody>
                    <a:bodyPr/>
                    <a:lstStyle/>
                    <a:p>
                      <a:pPr algn="ctr" fontAlgn="b"/>
                      <a:r>
                        <a:rPr lang="en-IN" sz="1100" b="0" u="none" strike="noStrike" dirty="0">
                          <a:solidFill>
                            <a:srgbClr val="000000"/>
                          </a:solidFill>
                          <a:effectLst/>
                        </a:rPr>
                        <a:t>Layer 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64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ReLU</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807863"/>
                  </a:ext>
                </a:extLst>
              </a:tr>
              <a:tr h="182880">
                <a:tc>
                  <a:txBody>
                    <a:bodyPr/>
                    <a:lstStyle/>
                    <a:p>
                      <a:pPr algn="ctr" fontAlgn="b"/>
                      <a:r>
                        <a:rPr lang="en-IN" sz="1100" b="0" u="none" strike="noStrike" dirty="0">
                          <a:solidFill>
                            <a:srgbClr val="000000"/>
                          </a:solidFill>
                          <a:effectLst/>
                        </a:rPr>
                        <a:t>Output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n-IN" sz="1100" b="0" u="none" strike="noStrike">
                          <a:solidFill>
                            <a:srgbClr val="000000"/>
                          </a:solidFill>
                          <a:effectLst/>
                        </a:rPr>
                        <a:t>Dense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2</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err="1">
                          <a:solidFill>
                            <a:srgbClr val="000000"/>
                          </a:solidFill>
                          <a:effectLst/>
                        </a:rPr>
                        <a:t>Softmax</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None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No</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295863880"/>
                  </a:ext>
                </a:extLst>
              </a:tr>
            </a:tbl>
          </a:graphicData>
        </a:graphic>
      </p:graphicFrame>
    </p:spTree>
    <p:extLst>
      <p:ext uri="{BB962C8B-B14F-4D97-AF65-F5344CB8AC3E}">
        <p14:creationId xmlns:p14="http://schemas.microsoft.com/office/powerpoint/2010/main" val="37351851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1D07-84EF-0991-0C75-799731EBD171}"/>
              </a:ext>
            </a:extLst>
          </p:cNvPr>
          <p:cNvSpPr>
            <a:spLocks noGrp="1"/>
          </p:cNvSpPr>
          <p:nvPr>
            <p:ph type="title"/>
          </p:nvPr>
        </p:nvSpPr>
        <p:spPr>
          <a:xfrm>
            <a:off x="584084" y="0"/>
            <a:ext cx="8559916" cy="1114425"/>
          </a:xfrm>
        </p:spPr>
        <p:txBody>
          <a:bodyPr>
            <a:normAutofit/>
          </a:bodyPr>
          <a:lstStyle/>
          <a:p>
            <a:r>
              <a:rPr lang="en-US" dirty="0"/>
              <a:t>NN #8: Result</a:t>
            </a:r>
          </a:p>
        </p:txBody>
      </p:sp>
      <p:pic>
        <p:nvPicPr>
          <p:cNvPr id="10" name="Picture 9">
            <a:extLst>
              <a:ext uri="{FF2B5EF4-FFF2-40B4-BE49-F238E27FC236}">
                <a16:creationId xmlns:a16="http://schemas.microsoft.com/office/drawing/2014/main" id="{E8CB9420-0B53-19D5-369E-1F9D90713749}"/>
              </a:ext>
            </a:extLst>
          </p:cNvPr>
          <p:cNvPicPr>
            <a:picLocks noChangeAspect="1"/>
          </p:cNvPicPr>
          <p:nvPr/>
        </p:nvPicPr>
        <p:blipFill>
          <a:blip r:embed="rId2"/>
          <a:stretch>
            <a:fillRect/>
          </a:stretch>
        </p:blipFill>
        <p:spPr>
          <a:xfrm>
            <a:off x="677074" y="1114425"/>
            <a:ext cx="4578819" cy="1893027"/>
          </a:xfrm>
          <a:prstGeom prst="rect">
            <a:avLst/>
          </a:prstGeom>
        </p:spPr>
      </p:pic>
      <p:pic>
        <p:nvPicPr>
          <p:cNvPr id="3" name="Picture 2"/>
          <p:cNvPicPr>
            <a:picLocks noChangeAspect="1"/>
          </p:cNvPicPr>
          <p:nvPr/>
        </p:nvPicPr>
        <p:blipFill>
          <a:blip r:embed="rId3"/>
          <a:stretch>
            <a:fillRect/>
          </a:stretch>
        </p:blipFill>
        <p:spPr>
          <a:xfrm>
            <a:off x="677073" y="3007451"/>
            <a:ext cx="4578819" cy="1893027"/>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1290080514"/>
              </p:ext>
            </p:extLst>
          </p:nvPr>
        </p:nvGraphicFramePr>
        <p:xfrm>
          <a:off x="5255891" y="1146738"/>
          <a:ext cx="3728715" cy="1860710"/>
        </p:xfrm>
        <a:graphic>
          <a:graphicData uri="http://schemas.openxmlformats.org/drawingml/2006/table">
            <a:tbl>
              <a:tblPr>
                <a:tableStyleId>{616DA210-FB5B-4158-B5E0-FEB733F419BA}</a:tableStyleId>
              </a:tblPr>
              <a:tblGrid>
                <a:gridCol w="745743">
                  <a:extLst>
                    <a:ext uri="{9D8B030D-6E8A-4147-A177-3AD203B41FA5}">
                      <a16:colId xmlns:a16="http://schemas.microsoft.com/office/drawing/2014/main" val="255223421"/>
                    </a:ext>
                  </a:extLst>
                </a:gridCol>
                <a:gridCol w="745743">
                  <a:extLst>
                    <a:ext uri="{9D8B030D-6E8A-4147-A177-3AD203B41FA5}">
                      <a16:colId xmlns:a16="http://schemas.microsoft.com/office/drawing/2014/main" val="767572330"/>
                    </a:ext>
                  </a:extLst>
                </a:gridCol>
                <a:gridCol w="745743">
                  <a:extLst>
                    <a:ext uri="{9D8B030D-6E8A-4147-A177-3AD203B41FA5}">
                      <a16:colId xmlns:a16="http://schemas.microsoft.com/office/drawing/2014/main" val="33354530"/>
                    </a:ext>
                  </a:extLst>
                </a:gridCol>
                <a:gridCol w="745743">
                  <a:extLst>
                    <a:ext uri="{9D8B030D-6E8A-4147-A177-3AD203B41FA5}">
                      <a16:colId xmlns:a16="http://schemas.microsoft.com/office/drawing/2014/main" val="2958223137"/>
                    </a:ext>
                  </a:extLst>
                </a:gridCol>
                <a:gridCol w="745743">
                  <a:extLst>
                    <a:ext uri="{9D8B030D-6E8A-4147-A177-3AD203B41FA5}">
                      <a16:colId xmlns:a16="http://schemas.microsoft.com/office/drawing/2014/main" val="2548404932"/>
                    </a:ext>
                  </a:extLst>
                </a:gridCol>
              </a:tblGrid>
              <a:tr h="447742">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814712857"/>
                  </a:ext>
                </a:extLst>
              </a:tr>
              <a:tr h="353242">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0.35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0.41</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429415237"/>
                  </a:ext>
                </a:extLst>
              </a:tr>
              <a:tr h="353242">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0.21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0.36</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0.26</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243278824"/>
                  </a:ext>
                </a:extLst>
              </a:tr>
              <a:tr h="353242">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0.97</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0.95</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934</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047318193"/>
                  </a:ext>
                </a:extLst>
              </a:tr>
              <a:tr h="353242">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l" fontAlgn="b"/>
                      <a:endParaRPr lang="en-IN" sz="1100" b="0" i="0" u="none" strike="noStrike">
                        <a:solidFill>
                          <a:srgbClr val="000000"/>
                        </a:solidFill>
                        <a:effectLst/>
                        <a:latin typeface="Calibri" panose="020F0502020204030204" pitchFamily="34" charset="0"/>
                      </a:endParaRPr>
                    </a:p>
                  </a:txBody>
                  <a:tcPr marL="7620" marR="7620" marT="7620" marB="0" anchor="b"/>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0.9</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370567279"/>
                  </a:ext>
                </a:extLst>
              </a:tr>
            </a:tbl>
          </a:graphicData>
        </a:graphic>
      </p:graphicFrame>
      <p:graphicFrame>
        <p:nvGraphicFramePr>
          <p:cNvPr id="5" name="Table 4">
            <a:extLst>
              <a:ext uri="{FF2B5EF4-FFF2-40B4-BE49-F238E27FC236}">
                <a16:creationId xmlns:a16="http://schemas.microsoft.com/office/drawing/2014/main" id="{5995419A-923F-A7CB-D21F-71AC1B48EF14}"/>
              </a:ext>
            </a:extLst>
          </p:cNvPr>
          <p:cNvGraphicFramePr>
            <a:graphicFrameLocks noGrp="1"/>
          </p:cNvGraphicFramePr>
          <p:nvPr>
            <p:extLst>
              <p:ext uri="{D42A27DB-BD31-4B8C-83A1-F6EECF244321}">
                <p14:modId xmlns:p14="http://schemas.microsoft.com/office/powerpoint/2010/main" val="3123153325"/>
              </p:ext>
            </p:extLst>
          </p:nvPr>
        </p:nvGraphicFramePr>
        <p:xfrm>
          <a:off x="5276486" y="3142445"/>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r>
                        <a:rPr lang="en-IN" dirty="0"/>
                        <a:t>0.0160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r>
                        <a:rPr lang="en-IN" dirty="0"/>
                        <a:t>0.51 MB</a:t>
                      </a:r>
                      <a:endParaRPr lang="en-US" dirty="0"/>
                    </a:p>
                  </a:txBody>
                  <a:tcPr/>
                </a:tc>
                <a:extLst>
                  <a:ext uri="{0D108BD9-81ED-4DB2-BD59-A6C34878D82A}">
                    <a16:rowId xmlns:a16="http://schemas.microsoft.com/office/drawing/2014/main" val="1203242589"/>
                  </a:ext>
                </a:extLst>
              </a:tr>
            </a:tbl>
          </a:graphicData>
        </a:graphic>
      </p:graphicFrame>
      <p:pic>
        <p:nvPicPr>
          <p:cNvPr id="6" name="Picture 5">
            <a:hlinkClick r:id="rId4" action="ppaction://hlinksldjump"/>
            <a:extLst>
              <a:ext uri="{FF2B5EF4-FFF2-40B4-BE49-F238E27FC236}">
                <a16:creationId xmlns:a16="http://schemas.microsoft.com/office/drawing/2014/main" id="{62A4E64C-E393-EC3C-8367-113E4915EB65}"/>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14415498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1D07-84EF-0991-0C75-799731EBD171}"/>
              </a:ext>
            </a:extLst>
          </p:cNvPr>
          <p:cNvSpPr>
            <a:spLocks noGrp="1"/>
          </p:cNvSpPr>
          <p:nvPr>
            <p:ph type="title"/>
          </p:nvPr>
        </p:nvSpPr>
        <p:spPr>
          <a:xfrm>
            <a:off x="584084" y="0"/>
            <a:ext cx="8559916" cy="1114425"/>
          </a:xfrm>
        </p:spPr>
        <p:txBody>
          <a:bodyPr>
            <a:normAutofit/>
          </a:bodyPr>
          <a:lstStyle/>
          <a:p>
            <a:r>
              <a:rPr lang="en-US" dirty="0"/>
              <a:t>NN #9: SBERT + Embedding Scaling + Auto encoder + Simple NN + Pipeline of Models</a:t>
            </a:r>
          </a:p>
        </p:txBody>
      </p:sp>
      <p:graphicFrame>
        <p:nvGraphicFramePr>
          <p:cNvPr id="5" name="Table 4"/>
          <p:cNvGraphicFramePr>
            <a:graphicFrameLocks noGrp="1"/>
          </p:cNvGraphicFramePr>
          <p:nvPr>
            <p:extLst>
              <p:ext uri="{D42A27DB-BD31-4B8C-83A1-F6EECF244321}">
                <p14:modId xmlns:p14="http://schemas.microsoft.com/office/powerpoint/2010/main" val="3681904282"/>
              </p:ext>
            </p:extLst>
          </p:nvPr>
        </p:nvGraphicFramePr>
        <p:xfrm>
          <a:off x="684067" y="913533"/>
          <a:ext cx="7836477" cy="1463040"/>
        </p:xfrm>
        <a:graphic>
          <a:graphicData uri="http://schemas.openxmlformats.org/drawingml/2006/table">
            <a:tbl>
              <a:tblPr>
                <a:tableStyleId>{616DA210-FB5B-4158-B5E0-FEB733F419BA}</a:tableStyleId>
              </a:tblPr>
              <a:tblGrid>
                <a:gridCol w="1526382">
                  <a:extLst>
                    <a:ext uri="{9D8B030D-6E8A-4147-A177-3AD203B41FA5}">
                      <a16:colId xmlns:a16="http://schemas.microsoft.com/office/drawing/2014/main" val="181193317"/>
                    </a:ext>
                  </a:extLst>
                </a:gridCol>
                <a:gridCol w="6310095">
                  <a:extLst>
                    <a:ext uri="{9D8B030D-6E8A-4147-A177-3AD203B41FA5}">
                      <a16:colId xmlns:a16="http://schemas.microsoft.com/office/drawing/2014/main" val="302456470"/>
                    </a:ext>
                  </a:extLst>
                </a:gridCol>
              </a:tblGrid>
              <a:tr h="182880">
                <a:tc>
                  <a:txBody>
                    <a:bodyPr/>
                    <a:lstStyle/>
                    <a:p>
                      <a:pPr algn="l" fontAlgn="b"/>
                      <a:r>
                        <a:rPr lang="en-IN" sz="1100" b="1" u="none" strike="noStrike">
                          <a:solidFill>
                            <a:srgbClr val="000000"/>
                          </a:solidFill>
                          <a:effectLst/>
                        </a:rPr>
                        <a:t>Component</a:t>
                      </a:r>
                      <a:endParaRPr lang="en-IN" sz="1100" b="1"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1" u="none" strike="noStrike" dirty="0">
                          <a:solidFill>
                            <a:srgbClr val="000000"/>
                          </a:solidFill>
                          <a:effectLst/>
                        </a:rPr>
                        <a:t>Description</a:t>
                      </a:r>
                      <a:endParaRPr lang="en-IN" sz="11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04462569"/>
                  </a:ext>
                </a:extLst>
              </a:tr>
              <a:tr h="182880">
                <a:tc>
                  <a:txBody>
                    <a:bodyPr/>
                    <a:lstStyle/>
                    <a:p>
                      <a:pPr algn="l" fontAlgn="b"/>
                      <a:r>
                        <a:rPr lang="en-IN" sz="1100" b="0" u="none" strike="noStrike">
                          <a:solidFill>
                            <a:srgbClr val="000000"/>
                          </a:solidFill>
                          <a:effectLst/>
                        </a:rPr>
                        <a:t>Input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384-dimensional SBERT embedding vector per sample</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537023411"/>
                  </a:ext>
                </a:extLst>
              </a:tr>
              <a:tr h="182880">
                <a:tc>
                  <a:txBody>
                    <a:bodyPr/>
                    <a:lstStyle/>
                    <a:p>
                      <a:pPr algn="l" fontAlgn="b"/>
                      <a:r>
                        <a:rPr lang="en-IN" sz="1100" b="0" u="none" strike="noStrike">
                          <a:solidFill>
                            <a:srgbClr val="000000"/>
                          </a:solidFill>
                          <a:effectLst/>
                        </a:rPr>
                        <a:t>Data Balancing</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SMOTE-Tomek applied to embeddings</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58596061"/>
                  </a:ext>
                </a:extLst>
              </a:tr>
              <a:tr h="182880">
                <a:tc>
                  <a:txBody>
                    <a:bodyPr/>
                    <a:lstStyle/>
                    <a:p>
                      <a:pPr algn="l" fontAlgn="b"/>
                      <a:r>
                        <a:rPr lang="en-IN" sz="1100" b="0" u="none" strike="noStrike">
                          <a:solidFill>
                            <a:srgbClr val="000000"/>
                          </a:solidFill>
                          <a:effectLst/>
                        </a:rPr>
                        <a:t>Optimizer</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Adam / </a:t>
                      </a:r>
                      <a:r>
                        <a:rPr lang="en-US" sz="1100" b="0" u="none" strike="noStrike" dirty="0" err="1">
                          <a:solidFill>
                            <a:srgbClr val="000000"/>
                          </a:solidFill>
                          <a:effectLst/>
                        </a:rPr>
                        <a:t>AdamW</a:t>
                      </a:r>
                      <a:r>
                        <a:rPr lang="en-US" sz="1100" b="0" u="none" strike="noStrike" dirty="0">
                          <a:solidFill>
                            <a:srgbClr val="000000"/>
                          </a:solidFill>
                          <a:effectLst/>
                        </a:rPr>
                        <a:t> (learning rate = 0.001)</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2395872"/>
                  </a:ext>
                </a:extLst>
              </a:tr>
              <a:tr h="182880">
                <a:tc>
                  <a:txBody>
                    <a:bodyPr/>
                    <a:lstStyle/>
                    <a:p>
                      <a:pPr algn="l" fontAlgn="b"/>
                      <a:r>
                        <a:rPr lang="en-IN" sz="1100" b="0" u="none" strike="noStrike">
                          <a:solidFill>
                            <a:srgbClr val="000000"/>
                          </a:solidFill>
                          <a:effectLst/>
                        </a:rPr>
                        <a:t>Loss Function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MSELoss for Autoencoder; CrossEntropyLoss for classifiers</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85018219"/>
                  </a:ext>
                </a:extLst>
              </a:tr>
              <a:tr h="182880">
                <a:tc>
                  <a:txBody>
                    <a:bodyPr/>
                    <a:lstStyle/>
                    <a:p>
                      <a:pPr algn="l" fontAlgn="b"/>
                      <a:r>
                        <a:rPr lang="en-IN" sz="1100" b="0" u="none" strike="noStrike">
                          <a:solidFill>
                            <a:srgbClr val="000000"/>
                          </a:solidFill>
                          <a:effectLst/>
                        </a:rPr>
                        <a:t>Training Callbacks</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a:solidFill>
                            <a:srgbClr val="000000"/>
                          </a:solidFill>
                          <a:effectLst/>
                        </a:rPr>
                        <a:t>Custom training loops with progress bars (no built-in callbacks)</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26300933"/>
                  </a:ext>
                </a:extLst>
              </a:tr>
              <a:tr h="182880">
                <a:tc>
                  <a:txBody>
                    <a:bodyPr/>
                    <a:lstStyle/>
                    <a:p>
                      <a:pPr algn="l" fontAlgn="b"/>
                      <a:r>
                        <a:rPr lang="en-IN" sz="1100" b="0" u="none" strike="noStrike">
                          <a:solidFill>
                            <a:srgbClr val="000000"/>
                          </a:solidFill>
                          <a:effectLst/>
                        </a:rPr>
                        <a:t>Regularization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a:solidFill>
                            <a:srgbClr val="000000"/>
                          </a:solidFill>
                          <a:effectLst/>
                        </a:rPr>
                        <a:t>Dropout (0.3) applied after dense layers in classifiers</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62380003"/>
                  </a:ext>
                </a:extLst>
              </a:tr>
              <a:tr h="182880">
                <a:tc>
                  <a:txBody>
                    <a:bodyPr/>
                    <a:lstStyle/>
                    <a:p>
                      <a:pPr algn="l" fontAlgn="b"/>
                      <a:r>
                        <a:rPr lang="en-IN" sz="1100" b="0" u="none" strike="noStrike">
                          <a:solidFill>
                            <a:srgbClr val="000000"/>
                          </a:solidFill>
                          <a:effectLst/>
                        </a:rPr>
                        <a:t>Batch Normalization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b="0" u="none" strike="noStrike" dirty="0">
                          <a:solidFill>
                            <a:srgbClr val="000000"/>
                          </a:solidFill>
                          <a:effectLst/>
                        </a:rPr>
                        <a:t>Not explicitly used (standardization done via </a:t>
                      </a:r>
                      <a:r>
                        <a:rPr lang="en-US" sz="1100" b="0" u="none" strike="noStrike" dirty="0" err="1">
                          <a:solidFill>
                            <a:srgbClr val="000000"/>
                          </a:solidFill>
                          <a:effectLst/>
                        </a:rPr>
                        <a:t>sklearn</a:t>
                      </a:r>
                      <a:r>
                        <a:rPr lang="en-US" sz="1100" b="0" u="none" strike="noStrike" dirty="0">
                          <a:solidFill>
                            <a:srgbClr val="000000"/>
                          </a:solidFill>
                          <a:effectLst/>
                        </a:rPr>
                        <a:t> </a:t>
                      </a:r>
                      <a:r>
                        <a:rPr lang="en-US" sz="1100" b="0" u="none" strike="noStrike" dirty="0" err="1">
                          <a:solidFill>
                            <a:srgbClr val="000000"/>
                          </a:solidFill>
                          <a:effectLst/>
                        </a:rPr>
                        <a:t>StandardScaler</a:t>
                      </a:r>
                      <a:r>
                        <a:rPr lang="en-US" sz="1100" b="0" u="none" strike="noStrike" dirty="0">
                          <a:solidFill>
                            <a:srgbClr val="000000"/>
                          </a:solidFill>
                          <a:effectLst/>
                        </a:rPr>
                        <a:t>)</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7134115"/>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759416683"/>
              </p:ext>
            </p:extLst>
          </p:nvPr>
        </p:nvGraphicFramePr>
        <p:xfrm>
          <a:off x="684067" y="2457452"/>
          <a:ext cx="7836477" cy="2582401"/>
        </p:xfrm>
        <a:graphic>
          <a:graphicData uri="http://schemas.openxmlformats.org/drawingml/2006/table">
            <a:tbl>
              <a:tblPr>
                <a:tableStyleId>{616DA210-FB5B-4158-B5E0-FEB733F419BA}</a:tableStyleId>
              </a:tblPr>
              <a:tblGrid>
                <a:gridCol w="723165">
                  <a:extLst>
                    <a:ext uri="{9D8B030D-6E8A-4147-A177-3AD203B41FA5}">
                      <a16:colId xmlns:a16="http://schemas.microsoft.com/office/drawing/2014/main" val="1430598503"/>
                    </a:ext>
                  </a:extLst>
                </a:gridCol>
                <a:gridCol w="723165">
                  <a:extLst>
                    <a:ext uri="{9D8B030D-6E8A-4147-A177-3AD203B41FA5}">
                      <a16:colId xmlns:a16="http://schemas.microsoft.com/office/drawing/2014/main" val="1928393408"/>
                    </a:ext>
                  </a:extLst>
                </a:gridCol>
                <a:gridCol w="723165">
                  <a:extLst>
                    <a:ext uri="{9D8B030D-6E8A-4147-A177-3AD203B41FA5}">
                      <a16:colId xmlns:a16="http://schemas.microsoft.com/office/drawing/2014/main" val="4070082970"/>
                    </a:ext>
                  </a:extLst>
                </a:gridCol>
                <a:gridCol w="723165">
                  <a:extLst>
                    <a:ext uri="{9D8B030D-6E8A-4147-A177-3AD203B41FA5}">
                      <a16:colId xmlns:a16="http://schemas.microsoft.com/office/drawing/2014/main" val="2978094838"/>
                    </a:ext>
                  </a:extLst>
                </a:gridCol>
                <a:gridCol w="723165">
                  <a:extLst>
                    <a:ext uri="{9D8B030D-6E8A-4147-A177-3AD203B41FA5}">
                      <a16:colId xmlns:a16="http://schemas.microsoft.com/office/drawing/2014/main" val="3894463483"/>
                    </a:ext>
                  </a:extLst>
                </a:gridCol>
                <a:gridCol w="723165">
                  <a:extLst>
                    <a:ext uri="{9D8B030D-6E8A-4147-A177-3AD203B41FA5}">
                      <a16:colId xmlns:a16="http://schemas.microsoft.com/office/drawing/2014/main" val="342119122"/>
                    </a:ext>
                  </a:extLst>
                </a:gridCol>
                <a:gridCol w="723165">
                  <a:extLst>
                    <a:ext uri="{9D8B030D-6E8A-4147-A177-3AD203B41FA5}">
                      <a16:colId xmlns:a16="http://schemas.microsoft.com/office/drawing/2014/main" val="853607666"/>
                    </a:ext>
                  </a:extLst>
                </a:gridCol>
                <a:gridCol w="2774322">
                  <a:extLst>
                    <a:ext uri="{9D8B030D-6E8A-4147-A177-3AD203B41FA5}">
                      <a16:colId xmlns:a16="http://schemas.microsoft.com/office/drawing/2014/main" val="3394428963"/>
                    </a:ext>
                  </a:extLst>
                </a:gridCol>
              </a:tblGrid>
              <a:tr h="278424">
                <a:tc>
                  <a:txBody>
                    <a:bodyPr/>
                    <a:lstStyle/>
                    <a:p>
                      <a:pPr algn="ctr" fontAlgn="b"/>
                      <a:r>
                        <a:rPr lang="en-IN" sz="900" b="1" u="none" strike="noStrike">
                          <a:solidFill>
                            <a:srgbClr val="000000"/>
                          </a:solidFill>
                          <a:effectLst/>
                        </a:rPr>
                        <a:t>Stage</a:t>
                      </a:r>
                      <a:endParaRPr lang="en-IN" sz="900" b="1"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1" u="none" strike="noStrike">
                          <a:solidFill>
                            <a:srgbClr val="000000"/>
                          </a:solidFill>
                          <a:effectLst/>
                        </a:rPr>
                        <a:t>Model</a:t>
                      </a:r>
                      <a:endParaRPr lang="en-IN" sz="900" b="1"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1" u="none" strike="noStrike">
                          <a:solidFill>
                            <a:srgbClr val="000000"/>
                          </a:solidFill>
                          <a:effectLst/>
                        </a:rPr>
                        <a:t>Layer No.</a:t>
                      </a:r>
                      <a:endParaRPr lang="en-IN" sz="900" b="1"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1" u="none" strike="noStrike">
                          <a:solidFill>
                            <a:srgbClr val="000000"/>
                          </a:solidFill>
                          <a:effectLst/>
                        </a:rPr>
                        <a:t>Layer Type</a:t>
                      </a:r>
                      <a:endParaRPr lang="en-IN" sz="900" b="1"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1" u="none" strike="noStrike">
                          <a:solidFill>
                            <a:srgbClr val="000000"/>
                          </a:solidFill>
                          <a:effectLst/>
                        </a:rPr>
                        <a:t>Output Units</a:t>
                      </a:r>
                      <a:endParaRPr lang="en-IN" sz="900" b="1"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1" u="none" strike="noStrike">
                          <a:solidFill>
                            <a:srgbClr val="000000"/>
                          </a:solidFill>
                          <a:effectLst/>
                        </a:rPr>
                        <a:t>Activation</a:t>
                      </a:r>
                      <a:endParaRPr lang="en-IN" sz="900" b="1"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1" u="none" strike="noStrike" dirty="0">
                          <a:solidFill>
                            <a:srgbClr val="000000"/>
                          </a:solidFill>
                          <a:effectLst/>
                        </a:rPr>
                        <a:t>Dropout Rate</a:t>
                      </a:r>
                      <a:endParaRPr lang="en-IN" sz="900" b="1" i="0" u="none" strike="noStrike" dirty="0">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1" u="none" strike="noStrike">
                          <a:solidFill>
                            <a:srgbClr val="000000"/>
                          </a:solidFill>
                          <a:effectLst/>
                        </a:rPr>
                        <a:t>Notes</a:t>
                      </a:r>
                      <a:endParaRPr lang="en-IN" sz="900" b="1" i="0" u="none" strike="noStrike">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319818121"/>
                  </a:ext>
                </a:extLst>
              </a:tr>
              <a:tr h="278424">
                <a:tc rowSpan="6">
                  <a:txBody>
                    <a:bodyPr/>
                    <a:lstStyle/>
                    <a:p>
                      <a:pPr algn="ctr" fontAlgn="b"/>
                      <a:r>
                        <a:rPr lang="en-IN" sz="900" b="0" u="none" strike="noStrike" dirty="0">
                          <a:solidFill>
                            <a:srgbClr val="000000"/>
                          </a:solidFill>
                          <a:effectLst/>
                        </a:rPr>
                        <a:t>Stage 1</a:t>
                      </a:r>
                      <a:endParaRPr lang="en-IN" sz="900" b="0" i="0" u="none" strike="noStrike" dirty="0">
                        <a:solidFill>
                          <a:srgbClr val="000000"/>
                        </a:solidFill>
                        <a:effectLst/>
                        <a:latin typeface="Calibri" panose="020F0502020204030204" pitchFamily="34" charset="0"/>
                      </a:endParaRPr>
                    </a:p>
                  </a:txBody>
                  <a:tcPr marL="6441" marR="6441" marT="6441" marB="0" anchor="ctr"/>
                </a:tc>
                <a:tc rowSpan="3">
                  <a:txBody>
                    <a:bodyPr/>
                    <a:lstStyle/>
                    <a:p>
                      <a:pPr algn="ctr" fontAlgn="b"/>
                      <a:r>
                        <a:rPr lang="en-IN" sz="900" b="0" u="none" strike="noStrike" dirty="0">
                          <a:solidFill>
                            <a:srgbClr val="000000"/>
                          </a:solidFill>
                          <a:effectLst/>
                        </a:rPr>
                        <a:t>Autoencoder Encoder</a:t>
                      </a:r>
                      <a:endParaRPr lang="en-IN" sz="900" b="0" i="0" u="none" strike="noStrike" dirty="0">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1</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256</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ReLU</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r>
                        <a:rPr lang="en-IN" sz="900" b="0" u="none" strike="noStrike" dirty="0">
                          <a:solidFill>
                            <a:srgbClr val="000000"/>
                          </a:solidFill>
                          <a:effectLst/>
                        </a:rPr>
                        <a:t>Encoder part of autoencoder</a:t>
                      </a:r>
                      <a:endParaRPr lang="en-IN"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706516095"/>
                  </a:ext>
                </a:extLst>
              </a:tr>
              <a:tr h="148493">
                <a:tc vMerge="1">
                  <a:txBody>
                    <a:bodyPr/>
                    <a:lstStyle/>
                    <a:p>
                      <a:pPr algn="l" fontAlgn="b"/>
                      <a:endParaRPr lang="en-IN" sz="900" b="0" i="0" u="none" strike="noStrike">
                        <a:solidFill>
                          <a:srgbClr val="000000"/>
                        </a:solidFill>
                        <a:effectLst/>
                        <a:latin typeface="Calibri" panose="020F0502020204030204" pitchFamily="34" charset="0"/>
                      </a:endParaRPr>
                    </a:p>
                  </a:txBody>
                  <a:tcPr marL="6441" marR="6441" marT="6441" marB="0" anchor="b"/>
                </a:tc>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a:txBody>
                    <a:bodyPr/>
                    <a:lstStyle/>
                    <a:p>
                      <a:pPr algn="ctr" fontAlgn="b"/>
                      <a:r>
                        <a:rPr lang="en-IN" sz="900" b="0" u="none" strike="noStrike">
                          <a:solidFill>
                            <a:srgbClr val="000000"/>
                          </a:solidFill>
                          <a:effectLst/>
                        </a:rPr>
                        <a:t>2</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128</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ReLU</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3772997287"/>
                  </a:ext>
                </a:extLst>
              </a:tr>
              <a:tr h="148493">
                <a:tc vMerge="1">
                  <a:txBody>
                    <a:bodyPr/>
                    <a:lstStyle/>
                    <a:p>
                      <a:pPr algn="l" fontAlgn="b"/>
                      <a:endParaRPr lang="en-IN" sz="900" b="0" i="0" u="none" strike="noStrike">
                        <a:solidFill>
                          <a:srgbClr val="000000"/>
                        </a:solidFill>
                        <a:effectLst/>
                        <a:latin typeface="Calibri" panose="020F0502020204030204" pitchFamily="34" charset="0"/>
                      </a:endParaRPr>
                    </a:p>
                  </a:txBody>
                  <a:tcPr marL="6441" marR="6441" marT="6441" marB="0" anchor="b"/>
                </a:tc>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a:txBody>
                    <a:bodyPr/>
                    <a:lstStyle/>
                    <a:p>
                      <a:pPr algn="ctr" fontAlgn="b"/>
                      <a:r>
                        <a:rPr lang="en-IN" sz="900" b="0" u="none" strike="noStrike">
                          <a:solidFill>
                            <a:srgbClr val="000000"/>
                          </a:solidFill>
                          <a:effectLst/>
                        </a:rPr>
                        <a:t>3</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64</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None</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r>
                        <a:rPr lang="en-IN" sz="900" b="0" u="none" strike="noStrike">
                          <a:solidFill>
                            <a:srgbClr val="000000"/>
                          </a:solidFill>
                          <a:effectLst/>
                        </a:rPr>
                        <a:t>Encoded representation</a:t>
                      </a:r>
                      <a:endParaRPr lang="en-IN" sz="900" b="0" i="0" u="none" strike="noStrike">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3421863330"/>
                  </a:ext>
                </a:extLst>
              </a:tr>
              <a:tr h="278424">
                <a:tc vMerge="1">
                  <a:txBody>
                    <a:bodyPr/>
                    <a:lstStyle/>
                    <a:p>
                      <a:pPr algn="l" fontAlgn="b"/>
                      <a:endParaRPr lang="en-IN" sz="900" b="0" i="0" u="none" strike="noStrike">
                        <a:solidFill>
                          <a:srgbClr val="000000"/>
                        </a:solidFill>
                        <a:effectLst/>
                        <a:latin typeface="Calibri" panose="020F0502020204030204" pitchFamily="34" charset="0"/>
                      </a:endParaRPr>
                    </a:p>
                  </a:txBody>
                  <a:tcPr marL="6441" marR="6441" marT="6441" marB="0" anchor="b"/>
                </a:tc>
                <a:tc rowSpan="3">
                  <a:txBody>
                    <a:bodyPr/>
                    <a:lstStyle/>
                    <a:p>
                      <a:pPr algn="ctr" fontAlgn="b"/>
                      <a:r>
                        <a:rPr lang="en-IN" sz="900" b="0" u="none" strike="noStrike" dirty="0">
                          <a:solidFill>
                            <a:srgbClr val="000000"/>
                          </a:solidFill>
                          <a:effectLst/>
                        </a:rPr>
                        <a:t>Binary Classifier</a:t>
                      </a:r>
                      <a:endParaRPr lang="en-IN" sz="900" b="0" i="0" u="none" strike="noStrike" dirty="0">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4</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128</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ReLU</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0.3</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r>
                        <a:rPr lang="en-IN" sz="900" b="0" u="none" strike="noStrike" dirty="0">
                          <a:solidFill>
                            <a:srgbClr val="000000"/>
                          </a:solidFill>
                          <a:effectLst/>
                        </a:rPr>
                        <a:t>Classifier input layer</a:t>
                      </a:r>
                      <a:endParaRPr lang="en-IN"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3872885769"/>
                  </a:ext>
                </a:extLst>
              </a:tr>
              <a:tr h="148493">
                <a:tc vMerge="1">
                  <a:txBody>
                    <a:bodyPr/>
                    <a:lstStyle/>
                    <a:p>
                      <a:pPr algn="l" fontAlgn="b"/>
                      <a:endParaRPr lang="en-IN" sz="900" b="0" i="0" u="none" strike="noStrike">
                        <a:solidFill>
                          <a:srgbClr val="000000"/>
                        </a:solidFill>
                        <a:effectLst/>
                        <a:latin typeface="Calibri" panose="020F0502020204030204" pitchFamily="34" charset="0"/>
                      </a:endParaRPr>
                    </a:p>
                  </a:txBody>
                  <a:tcPr marL="6441" marR="6441" marT="6441" marB="0" anchor="b"/>
                </a:tc>
                <a:tc vMerge="1">
                  <a:txBody>
                    <a:bodyPr/>
                    <a:lstStyle/>
                    <a:p>
                      <a:pPr algn="l" fontAlgn="b"/>
                      <a:endParaRPr lang="en-IN" sz="900" b="0" i="0" u="none" strike="noStrike">
                        <a:solidFill>
                          <a:srgbClr val="000000"/>
                        </a:solidFill>
                        <a:effectLst/>
                        <a:latin typeface="Calibri" panose="020F0502020204030204" pitchFamily="34" charset="0"/>
                      </a:endParaRPr>
                    </a:p>
                  </a:txBody>
                  <a:tcPr marL="6441" marR="6441" marT="6441" marB="0" anchor="b"/>
                </a:tc>
                <a:tc>
                  <a:txBody>
                    <a:bodyPr/>
                    <a:lstStyle/>
                    <a:p>
                      <a:pPr algn="ctr" fontAlgn="b"/>
                      <a:r>
                        <a:rPr lang="en-IN" sz="900" b="0" u="none" strike="noStrike">
                          <a:solidFill>
                            <a:srgbClr val="000000"/>
                          </a:solidFill>
                          <a:effectLst/>
                        </a:rPr>
                        <a:t>5</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64</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ReLU</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0.3</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2455482370"/>
                  </a:ext>
                </a:extLst>
              </a:tr>
              <a:tr h="148493">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a:txBody>
                    <a:bodyPr/>
                    <a:lstStyle/>
                    <a:p>
                      <a:pPr algn="ctr" fontAlgn="b"/>
                      <a:r>
                        <a:rPr lang="en-IN" sz="900" b="0" u="none" strike="noStrike">
                          <a:solidFill>
                            <a:srgbClr val="000000"/>
                          </a:solidFill>
                          <a:effectLst/>
                        </a:rPr>
                        <a:t>6</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2</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None</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0</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r>
                        <a:rPr lang="en-US" sz="900" b="0" u="none" strike="noStrike" dirty="0">
                          <a:solidFill>
                            <a:srgbClr val="000000"/>
                          </a:solidFill>
                          <a:effectLst/>
                        </a:rPr>
                        <a:t>Output layer (Positive vs Rest)</a:t>
                      </a:r>
                      <a:endParaRPr lang="en-US"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451984164"/>
                  </a:ext>
                </a:extLst>
              </a:tr>
              <a:tr h="278424">
                <a:tc rowSpan="6">
                  <a:txBody>
                    <a:bodyPr/>
                    <a:lstStyle/>
                    <a:p>
                      <a:pPr algn="ctr" fontAlgn="b"/>
                      <a:r>
                        <a:rPr lang="en-IN" sz="900" b="0" u="none" strike="noStrike" dirty="0">
                          <a:solidFill>
                            <a:srgbClr val="000000"/>
                          </a:solidFill>
                          <a:effectLst/>
                        </a:rPr>
                        <a:t>Stage 2</a:t>
                      </a:r>
                      <a:endParaRPr lang="en-IN" sz="900" b="0" i="0" u="none" strike="noStrike" dirty="0">
                        <a:solidFill>
                          <a:srgbClr val="000000"/>
                        </a:solidFill>
                        <a:effectLst/>
                        <a:latin typeface="Calibri" panose="020F0502020204030204" pitchFamily="34" charset="0"/>
                      </a:endParaRPr>
                    </a:p>
                  </a:txBody>
                  <a:tcPr marL="6441" marR="6441" marT="6441" marB="0" anchor="ctr"/>
                </a:tc>
                <a:tc rowSpan="3">
                  <a:txBody>
                    <a:bodyPr/>
                    <a:lstStyle/>
                    <a:p>
                      <a:pPr algn="ctr" fontAlgn="b"/>
                      <a:r>
                        <a:rPr lang="en-IN" sz="900" b="0" u="none" strike="noStrike" dirty="0">
                          <a:solidFill>
                            <a:srgbClr val="000000"/>
                          </a:solidFill>
                          <a:effectLst/>
                        </a:rPr>
                        <a:t>Autoencoder Encoder</a:t>
                      </a:r>
                      <a:endParaRPr lang="en-IN" sz="900" b="0" i="0" u="none" strike="noStrike" dirty="0">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1</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256</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ReLU</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r>
                        <a:rPr lang="en-IN" sz="900" b="0" u="none" strike="noStrike" dirty="0">
                          <a:solidFill>
                            <a:srgbClr val="000000"/>
                          </a:solidFill>
                          <a:effectLst/>
                        </a:rPr>
                        <a:t>Separate autoencoder for Neutral vs Negative</a:t>
                      </a:r>
                      <a:endParaRPr lang="en-IN"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3305521809"/>
                  </a:ext>
                </a:extLst>
              </a:tr>
              <a:tr h="148493">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vMerge="1">
                  <a:txBody>
                    <a:bodyPr/>
                    <a:lstStyle/>
                    <a:p>
                      <a:pPr algn="l" fontAlgn="b"/>
                      <a:endParaRPr lang="en-IN" sz="900" b="0" i="0" u="none" strike="noStrike">
                        <a:solidFill>
                          <a:srgbClr val="000000"/>
                        </a:solidFill>
                        <a:effectLst/>
                        <a:latin typeface="Calibri" panose="020F0502020204030204" pitchFamily="34" charset="0"/>
                      </a:endParaRPr>
                    </a:p>
                  </a:txBody>
                  <a:tcPr marL="6441" marR="6441" marT="6441" marB="0" anchor="b"/>
                </a:tc>
                <a:tc>
                  <a:txBody>
                    <a:bodyPr/>
                    <a:lstStyle/>
                    <a:p>
                      <a:pPr algn="ctr" fontAlgn="b"/>
                      <a:r>
                        <a:rPr lang="en-IN" sz="900" b="0" u="none" strike="noStrike">
                          <a:solidFill>
                            <a:srgbClr val="000000"/>
                          </a:solidFill>
                          <a:effectLst/>
                        </a:rPr>
                        <a:t>2</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128</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ReLU</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1175099843"/>
                  </a:ext>
                </a:extLst>
              </a:tr>
              <a:tr h="148493">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a:txBody>
                    <a:bodyPr/>
                    <a:lstStyle/>
                    <a:p>
                      <a:pPr algn="ctr" fontAlgn="b"/>
                      <a:r>
                        <a:rPr lang="en-IN" sz="900" b="0" u="none" strike="noStrike">
                          <a:solidFill>
                            <a:srgbClr val="000000"/>
                          </a:solidFill>
                          <a:effectLst/>
                        </a:rPr>
                        <a:t>3</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64</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None</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r>
                        <a:rPr lang="en-IN" sz="900" b="0" u="none" strike="noStrike" dirty="0">
                          <a:solidFill>
                            <a:srgbClr val="000000"/>
                          </a:solidFill>
                          <a:effectLst/>
                        </a:rPr>
                        <a:t>Encoded representation</a:t>
                      </a:r>
                      <a:endParaRPr lang="en-IN"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4069149861"/>
                  </a:ext>
                </a:extLst>
              </a:tr>
              <a:tr h="278424">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rowSpan="3">
                  <a:txBody>
                    <a:bodyPr/>
                    <a:lstStyle/>
                    <a:p>
                      <a:pPr algn="ctr" fontAlgn="b"/>
                      <a:r>
                        <a:rPr lang="en-IN" sz="900" b="0" u="none" strike="noStrike" dirty="0">
                          <a:solidFill>
                            <a:srgbClr val="000000"/>
                          </a:solidFill>
                          <a:effectLst/>
                        </a:rPr>
                        <a:t>Secondary Classifier</a:t>
                      </a:r>
                      <a:endParaRPr lang="en-IN" sz="900" b="0" i="0" u="none" strike="noStrike" dirty="0">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4</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128</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ReLU</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0.3</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r>
                        <a:rPr lang="en-IN" sz="900" b="0" u="none" strike="noStrike" dirty="0">
                          <a:solidFill>
                            <a:srgbClr val="000000"/>
                          </a:solidFill>
                          <a:effectLst/>
                        </a:rPr>
                        <a:t>Classifier input layer</a:t>
                      </a:r>
                      <a:endParaRPr lang="en-IN"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1388083472"/>
                  </a:ext>
                </a:extLst>
              </a:tr>
              <a:tr h="148493">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a:txBody>
                    <a:bodyPr/>
                    <a:lstStyle/>
                    <a:p>
                      <a:pPr algn="ctr" fontAlgn="b"/>
                      <a:r>
                        <a:rPr lang="en-IN" sz="900" b="0" u="none" strike="noStrike">
                          <a:solidFill>
                            <a:srgbClr val="000000"/>
                          </a:solidFill>
                          <a:effectLst/>
                        </a:rPr>
                        <a:t>5</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64</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ReLU</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0.3</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1281457051"/>
                  </a:ext>
                </a:extLst>
              </a:tr>
              <a:tr h="148493">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vMerge="1">
                  <a:txBody>
                    <a:bodyPr/>
                    <a:lstStyle/>
                    <a:p>
                      <a:pPr algn="l" fontAlgn="b"/>
                      <a:endParaRPr lang="en-IN" sz="900" b="0" i="0" u="none" strike="noStrike" dirty="0">
                        <a:solidFill>
                          <a:srgbClr val="000000"/>
                        </a:solidFill>
                        <a:effectLst/>
                        <a:latin typeface="Calibri" panose="020F0502020204030204" pitchFamily="34" charset="0"/>
                      </a:endParaRPr>
                    </a:p>
                  </a:txBody>
                  <a:tcPr marL="6441" marR="6441" marT="6441" marB="0" anchor="b"/>
                </a:tc>
                <a:tc>
                  <a:txBody>
                    <a:bodyPr/>
                    <a:lstStyle/>
                    <a:p>
                      <a:pPr algn="ctr" fontAlgn="b"/>
                      <a:r>
                        <a:rPr lang="en-IN" sz="900" b="0" u="none" strike="noStrike">
                          <a:solidFill>
                            <a:srgbClr val="000000"/>
                          </a:solidFill>
                          <a:effectLst/>
                        </a:rPr>
                        <a:t>6</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Linear</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2</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None</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ctr" fontAlgn="b"/>
                      <a:r>
                        <a:rPr lang="en-IN" sz="900" b="0" u="none" strike="noStrike">
                          <a:solidFill>
                            <a:srgbClr val="000000"/>
                          </a:solidFill>
                          <a:effectLst/>
                        </a:rPr>
                        <a:t>0</a:t>
                      </a:r>
                      <a:endParaRPr lang="en-IN" sz="900" b="0" i="0" u="none" strike="noStrike">
                        <a:solidFill>
                          <a:srgbClr val="000000"/>
                        </a:solidFill>
                        <a:effectLst/>
                        <a:latin typeface="Calibri" panose="020F0502020204030204" pitchFamily="34" charset="0"/>
                      </a:endParaRPr>
                    </a:p>
                  </a:txBody>
                  <a:tcPr marL="6441" marR="6441" marT="6441" marB="0" anchor="ctr"/>
                </a:tc>
                <a:tc>
                  <a:txBody>
                    <a:bodyPr/>
                    <a:lstStyle/>
                    <a:p>
                      <a:pPr algn="l" fontAlgn="b"/>
                      <a:r>
                        <a:rPr lang="en-US" sz="900" b="0" u="none" strike="noStrike" dirty="0">
                          <a:solidFill>
                            <a:srgbClr val="000000"/>
                          </a:solidFill>
                          <a:effectLst/>
                        </a:rPr>
                        <a:t>Output layer (Neutral vs Negative)</a:t>
                      </a:r>
                      <a:endParaRPr lang="en-US" sz="900" b="0" i="0" u="none" strike="noStrike" dirty="0">
                        <a:solidFill>
                          <a:srgbClr val="000000"/>
                        </a:solidFill>
                        <a:effectLst/>
                        <a:latin typeface="Calibri" panose="020F0502020204030204" pitchFamily="34" charset="0"/>
                      </a:endParaRPr>
                    </a:p>
                  </a:txBody>
                  <a:tcPr marL="6441" marR="6441" marT="6441" marB="0" anchor="ctr"/>
                </a:tc>
                <a:extLst>
                  <a:ext uri="{0D108BD9-81ED-4DB2-BD59-A6C34878D82A}">
                    <a16:rowId xmlns:a16="http://schemas.microsoft.com/office/drawing/2014/main" val="4239814026"/>
                  </a:ext>
                </a:extLst>
              </a:tr>
            </a:tbl>
          </a:graphicData>
        </a:graphic>
      </p:graphicFrame>
    </p:spTree>
    <p:extLst>
      <p:ext uri="{BB962C8B-B14F-4D97-AF65-F5344CB8AC3E}">
        <p14:creationId xmlns:p14="http://schemas.microsoft.com/office/powerpoint/2010/main" val="24458936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1D07-84EF-0991-0C75-799731EBD171}"/>
              </a:ext>
            </a:extLst>
          </p:cNvPr>
          <p:cNvSpPr>
            <a:spLocks noGrp="1"/>
          </p:cNvSpPr>
          <p:nvPr>
            <p:ph type="title"/>
          </p:nvPr>
        </p:nvSpPr>
        <p:spPr>
          <a:xfrm>
            <a:off x="584084" y="0"/>
            <a:ext cx="8559916" cy="1114425"/>
          </a:xfrm>
        </p:spPr>
        <p:txBody>
          <a:bodyPr>
            <a:normAutofit/>
          </a:bodyPr>
          <a:lstStyle/>
          <a:p>
            <a:r>
              <a:rPr lang="en-US" dirty="0"/>
              <a:t>NN #9: Result</a:t>
            </a:r>
          </a:p>
        </p:txBody>
      </p:sp>
      <p:pic>
        <p:nvPicPr>
          <p:cNvPr id="5" name="Picture 4"/>
          <p:cNvPicPr>
            <a:picLocks noChangeAspect="1"/>
          </p:cNvPicPr>
          <p:nvPr/>
        </p:nvPicPr>
        <p:blipFill>
          <a:blip r:embed="rId3"/>
          <a:stretch>
            <a:fillRect/>
          </a:stretch>
        </p:blipFill>
        <p:spPr>
          <a:xfrm>
            <a:off x="696347" y="873796"/>
            <a:ext cx="4412362" cy="1844200"/>
          </a:xfrm>
          <a:prstGeom prst="rect">
            <a:avLst/>
          </a:prstGeom>
        </p:spPr>
      </p:pic>
      <p:graphicFrame>
        <p:nvGraphicFramePr>
          <p:cNvPr id="7" name="Object 6"/>
          <p:cNvGraphicFramePr>
            <a:graphicFrameLocks noChangeAspect="1"/>
          </p:cNvGraphicFramePr>
          <p:nvPr>
            <p:extLst>
              <p:ext uri="{D42A27DB-BD31-4B8C-83A1-F6EECF244321}">
                <p14:modId xmlns:p14="http://schemas.microsoft.com/office/powerpoint/2010/main" val="2363462937"/>
              </p:ext>
            </p:extLst>
          </p:nvPr>
        </p:nvGraphicFramePr>
        <p:xfrm>
          <a:off x="696347" y="2802717"/>
          <a:ext cx="4412362" cy="2209706"/>
        </p:xfrm>
        <a:graphic>
          <a:graphicData uri="http://schemas.openxmlformats.org/presentationml/2006/ole">
            <mc:AlternateContent xmlns:mc="http://schemas.openxmlformats.org/markup-compatibility/2006">
              <mc:Choice xmlns:v="urn:schemas-microsoft-com:vml" Requires="v">
                <p:oleObj name="Bitmap Image" r:id="rId4" imgW="6015316" imgH="3986189" progId="Paint.Picture">
                  <p:embed/>
                </p:oleObj>
              </mc:Choice>
              <mc:Fallback>
                <p:oleObj name="Bitmap Image" r:id="rId4" imgW="6015316" imgH="3986189" progId="Paint.Picture">
                  <p:embed/>
                  <p:pic>
                    <p:nvPicPr>
                      <p:cNvPr id="0" name=""/>
                      <p:cNvPicPr/>
                      <p:nvPr/>
                    </p:nvPicPr>
                    <p:blipFill>
                      <a:blip r:embed="rId5"/>
                      <a:stretch>
                        <a:fillRect/>
                      </a:stretch>
                    </p:blipFill>
                    <p:spPr>
                      <a:xfrm>
                        <a:off x="696347" y="2802717"/>
                        <a:ext cx="4412362" cy="2209706"/>
                      </a:xfrm>
                      <a:prstGeom prst="rect">
                        <a:avLst/>
                      </a:prstGeom>
                    </p:spPr>
                  </p:pic>
                </p:oleObj>
              </mc:Fallback>
            </mc:AlternateContent>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55863490"/>
              </p:ext>
            </p:extLst>
          </p:nvPr>
        </p:nvGraphicFramePr>
        <p:xfrm>
          <a:off x="5380104" y="873797"/>
          <a:ext cx="3472950" cy="1138540"/>
        </p:xfrm>
        <a:graphic>
          <a:graphicData uri="http://schemas.openxmlformats.org/drawingml/2006/table">
            <a:tbl>
              <a:tblPr>
                <a:tableStyleId>{616DA210-FB5B-4158-B5E0-FEB733F419BA}</a:tableStyleId>
              </a:tblPr>
              <a:tblGrid>
                <a:gridCol w="694590">
                  <a:extLst>
                    <a:ext uri="{9D8B030D-6E8A-4147-A177-3AD203B41FA5}">
                      <a16:colId xmlns:a16="http://schemas.microsoft.com/office/drawing/2014/main" val="1936833780"/>
                    </a:ext>
                  </a:extLst>
                </a:gridCol>
                <a:gridCol w="694590">
                  <a:extLst>
                    <a:ext uri="{9D8B030D-6E8A-4147-A177-3AD203B41FA5}">
                      <a16:colId xmlns:a16="http://schemas.microsoft.com/office/drawing/2014/main" val="449418931"/>
                    </a:ext>
                  </a:extLst>
                </a:gridCol>
                <a:gridCol w="694590">
                  <a:extLst>
                    <a:ext uri="{9D8B030D-6E8A-4147-A177-3AD203B41FA5}">
                      <a16:colId xmlns:a16="http://schemas.microsoft.com/office/drawing/2014/main" val="3789505580"/>
                    </a:ext>
                  </a:extLst>
                </a:gridCol>
                <a:gridCol w="694590">
                  <a:extLst>
                    <a:ext uri="{9D8B030D-6E8A-4147-A177-3AD203B41FA5}">
                      <a16:colId xmlns:a16="http://schemas.microsoft.com/office/drawing/2014/main" val="2658274527"/>
                    </a:ext>
                  </a:extLst>
                </a:gridCol>
                <a:gridCol w="694590">
                  <a:extLst>
                    <a:ext uri="{9D8B030D-6E8A-4147-A177-3AD203B41FA5}">
                      <a16:colId xmlns:a16="http://schemas.microsoft.com/office/drawing/2014/main" val="931544438"/>
                    </a:ext>
                  </a:extLst>
                </a:gridCol>
              </a:tblGrid>
              <a:tr h="227708">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994013408"/>
                  </a:ext>
                </a:extLst>
              </a:tr>
              <a:tr h="227708">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0.47</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346490343"/>
                  </a:ext>
                </a:extLst>
              </a:tr>
              <a:tr h="227708">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0.38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0.42</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91243769"/>
                  </a:ext>
                </a:extLst>
              </a:tr>
              <a:tr h="227708">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0.97</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0.98</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61188160"/>
                  </a:ext>
                </a:extLst>
              </a:tr>
              <a:tr h="227708">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0.94</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038361009"/>
                  </a:ext>
                </a:extLst>
              </a:tr>
            </a:tbl>
          </a:graphicData>
        </a:graphic>
      </p:graphicFrame>
      <p:graphicFrame>
        <p:nvGraphicFramePr>
          <p:cNvPr id="3" name="Table 2">
            <a:extLst>
              <a:ext uri="{FF2B5EF4-FFF2-40B4-BE49-F238E27FC236}">
                <a16:creationId xmlns:a16="http://schemas.microsoft.com/office/drawing/2014/main" id="{9B6A2806-A724-A0FE-84C3-4674658132C0}"/>
              </a:ext>
            </a:extLst>
          </p:cNvPr>
          <p:cNvGraphicFramePr>
            <a:graphicFrameLocks noGrp="1"/>
          </p:cNvGraphicFramePr>
          <p:nvPr>
            <p:extLst>
              <p:ext uri="{D42A27DB-BD31-4B8C-83A1-F6EECF244321}">
                <p14:modId xmlns:p14="http://schemas.microsoft.com/office/powerpoint/2010/main" val="1292718110"/>
              </p:ext>
            </p:extLst>
          </p:nvPr>
        </p:nvGraphicFramePr>
        <p:xfrm>
          <a:off x="5276486" y="3142445"/>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r>
                        <a:rPr lang="en-IN" dirty="0"/>
                        <a:t>0.0009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r>
                        <a:rPr lang="en-IN" dirty="0"/>
                        <a:t>0.93 MB</a:t>
                      </a:r>
                      <a:endParaRPr lang="en-US" dirty="0"/>
                    </a:p>
                  </a:txBody>
                  <a:tcPr/>
                </a:tc>
                <a:extLst>
                  <a:ext uri="{0D108BD9-81ED-4DB2-BD59-A6C34878D82A}">
                    <a16:rowId xmlns:a16="http://schemas.microsoft.com/office/drawing/2014/main" val="1203242589"/>
                  </a:ext>
                </a:extLst>
              </a:tr>
            </a:tbl>
          </a:graphicData>
        </a:graphic>
      </p:graphicFrame>
      <p:pic>
        <p:nvPicPr>
          <p:cNvPr id="4" name="Picture 3">
            <a:hlinkClick r:id="rId6" action="ppaction://hlinksldjump"/>
            <a:extLst>
              <a:ext uri="{FF2B5EF4-FFF2-40B4-BE49-F238E27FC236}">
                <a16:creationId xmlns:a16="http://schemas.microsoft.com/office/drawing/2014/main" id="{4C7695E3-A8CA-F515-3697-F672F5362091}"/>
              </a:ext>
            </a:extLst>
          </p:cNvPr>
          <p:cNvPicPr>
            <a:picLocks noChangeAspect="1"/>
          </p:cNvPicPr>
          <p:nvPr/>
        </p:nvPicPr>
        <p:blipFill>
          <a:blip r:embed="rId7"/>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3113652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1D07-84EF-0991-0C75-799731EBD171}"/>
              </a:ext>
            </a:extLst>
          </p:cNvPr>
          <p:cNvSpPr>
            <a:spLocks noGrp="1"/>
          </p:cNvSpPr>
          <p:nvPr>
            <p:ph type="title"/>
          </p:nvPr>
        </p:nvSpPr>
        <p:spPr>
          <a:xfrm>
            <a:off x="584084" y="1"/>
            <a:ext cx="8559916" cy="477982"/>
          </a:xfrm>
        </p:spPr>
        <p:txBody>
          <a:bodyPr>
            <a:normAutofit fontScale="90000"/>
          </a:bodyPr>
          <a:lstStyle/>
          <a:p>
            <a:r>
              <a:rPr lang="en-US" dirty="0"/>
              <a:t>NN #10: NN #9 + SMOTE</a:t>
            </a:r>
            <a:br>
              <a:rPr lang="en-US" dirty="0"/>
            </a:br>
            <a:endParaRPr lang="en-US" dirty="0"/>
          </a:p>
        </p:txBody>
      </p:sp>
      <p:graphicFrame>
        <p:nvGraphicFramePr>
          <p:cNvPr id="3" name="Table 2">
            <a:extLst>
              <a:ext uri="{FF2B5EF4-FFF2-40B4-BE49-F238E27FC236}">
                <a16:creationId xmlns:a16="http://schemas.microsoft.com/office/drawing/2014/main" id="{8BAE143F-F076-8FAC-BBA9-BA4DCA614D98}"/>
              </a:ext>
            </a:extLst>
          </p:cNvPr>
          <p:cNvGraphicFramePr>
            <a:graphicFrameLocks noGrp="1"/>
          </p:cNvGraphicFramePr>
          <p:nvPr>
            <p:extLst>
              <p:ext uri="{D42A27DB-BD31-4B8C-83A1-F6EECF244321}">
                <p14:modId xmlns:p14="http://schemas.microsoft.com/office/powerpoint/2010/main" val="192346101"/>
              </p:ext>
            </p:extLst>
          </p:nvPr>
        </p:nvGraphicFramePr>
        <p:xfrm>
          <a:off x="662730" y="553672"/>
          <a:ext cx="8221211" cy="4518304"/>
        </p:xfrm>
        <a:graphic>
          <a:graphicData uri="http://schemas.openxmlformats.org/drawingml/2006/table">
            <a:tbl>
              <a:tblPr firstRow="1" firstCol="1" bandRow="1">
                <a:tableStyleId>{5940675A-B579-460E-94D1-54222C63F5DA}</a:tableStyleId>
              </a:tblPr>
              <a:tblGrid>
                <a:gridCol w="1450259">
                  <a:extLst>
                    <a:ext uri="{9D8B030D-6E8A-4147-A177-3AD203B41FA5}">
                      <a16:colId xmlns:a16="http://schemas.microsoft.com/office/drawing/2014/main" val="1456974630"/>
                    </a:ext>
                  </a:extLst>
                </a:gridCol>
                <a:gridCol w="6770952">
                  <a:extLst>
                    <a:ext uri="{9D8B030D-6E8A-4147-A177-3AD203B41FA5}">
                      <a16:colId xmlns:a16="http://schemas.microsoft.com/office/drawing/2014/main" val="3157128955"/>
                    </a:ext>
                  </a:extLst>
                </a:gridCol>
              </a:tblGrid>
              <a:tr h="233926">
                <a:tc>
                  <a:txBody>
                    <a:bodyPr/>
                    <a:lstStyle/>
                    <a:p>
                      <a:pPr algn="ctr">
                        <a:lnSpc>
                          <a:spcPct val="150000"/>
                        </a:lnSpc>
                        <a:spcAft>
                          <a:spcPts val="600"/>
                        </a:spcAft>
                        <a:buNone/>
                      </a:pPr>
                      <a:r>
                        <a:rPr lang="en-US" sz="1000" b="1">
                          <a:effectLst/>
                        </a:rPr>
                        <a:t>Component</a:t>
                      </a:r>
                      <a:endParaRPr lang="en-IN" sz="1000" b="1">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tc>
                  <a:txBody>
                    <a:bodyPr/>
                    <a:lstStyle/>
                    <a:p>
                      <a:pPr algn="ctr">
                        <a:lnSpc>
                          <a:spcPct val="150000"/>
                        </a:lnSpc>
                        <a:spcAft>
                          <a:spcPts val="600"/>
                        </a:spcAft>
                        <a:buNone/>
                      </a:pPr>
                      <a:r>
                        <a:rPr lang="en-US" sz="1000" b="1" dirty="0">
                          <a:effectLst/>
                        </a:rPr>
                        <a:t>Key Notes</a:t>
                      </a:r>
                      <a:endParaRPr lang="en-IN" sz="1000" b="1"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extLst>
                  <a:ext uri="{0D108BD9-81ED-4DB2-BD59-A6C34878D82A}">
                    <a16:rowId xmlns:a16="http://schemas.microsoft.com/office/drawing/2014/main" val="3883360695"/>
                  </a:ext>
                </a:extLst>
              </a:tr>
              <a:tr h="1172882">
                <a:tc>
                  <a:txBody>
                    <a:bodyPr/>
                    <a:lstStyle/>
                    <a:p>
                      <a:pPr algn="ctr">
                        <a:lnSpc>
                          <a:spcPct val="150000"/>
                        </a:lnSpc>
                        <a:spcAft>
                          <a:spcPts val="600"/>
                        </a:spcAft>
                        <a:buNone/>
                      </a:pPr>
                      <a:r>
                        <a:rPr lang="en-US" sz="1000" dirty="0">
                          <a:effectLst/>
                        </a:rPr>
                        <a:t>Autoencoder</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tc>
                  <a:txBody>
                    <a:bodyPr/>
                    <a:lstStyle/>
                    <a:p>
                      <a:pPr>
                        <a:lnSpc>
                          <a:spcPct val="100000"/>
                        </a:lnSpc>
                        <a:spcAft>
                          <a:spcPts val="600"/>
                        </a:spcAft>
                        <a:buNone/>
                      </a:pPr>
                      <a:r>
                        <a:rPr lang="en-US" sz="1000" dirty="0">
                          <a:effectLst/>
                        </a:rPr>
                        <a:t>- Trained separately for Positive and Neutral classes</a:t>
                      </a:r>
                      <a:endParaRPr lang="en-IN" sz="1000" dirty="0">
                        <a:effectLst/>
                      </a:endParaRPr>
                    </a:p>
                    <a:p>
                      <a:pPr>
                        <a:lnSpc>
                          <a:spcPct val="100000"/>
                        </a:lnSpc>
                        <a:spcAft>
                          <a:spcPts val="600"/>
                        </a:spcAft>
                        <a:buNone/>
                      </a:pPr>
                      <a:r>
                        <a:rPr lang="en-US" sz="1000" dirty="0">
                          <a:effectLst/>
                        </a:rPr>
                        <a:t>- Uses MSE Loss for reconstruction</a:t>
                      </a:r>
                      <a:endParaRPr lang="en-IN" sz="1000" dirty="0">
                        <a:effectLst/>
                      </a:endParaRPr>
                    </a:p>
                    <a:p>
                      <a:pPr>
                        <a:lnSpc>
                          <a:spcPct val="100000"/>
                        </a:lnSpc>
                        <a:spcAft>
                          <a:spcPts val="600"/>
                        </a:spcAft>
                        <a:buNone/>
                      </a:pPr>
                      <a:r>
                        <a:rPr lang="en-US" sz="1000" dirty="0">
                          <a:effectLst/>
                        </a:rPr>
                        <a:t>- No dropout in autoencoder layers</a:t>
                      </a:r>
                      <a:endParaRPr lang="en-IN" sz="1000" dirty="0">
                        <a:effectLst/>
                      </a:endParaRPr>
                    </a:p>
                    <a:p>
                      <a:pPr>
                        <a:lnSpc>
                          <a:spcPct val="100000"/>
                        </a:lnSpc>
                        <a:spcAft>
                          <a:spcPts val="600"/>
                        </a:spcAft>
                        <a:buNone/>
                      </a:pPr>
                      <a:r>
                        <a:rPr lang="en-US" sz="1000" dirty="0">
                          <a:effectLst/>
                        </a:rPr>
                        <a:t>- Encoding dimension default is 64</a:t>
                      </a:r>
                      <a:endParaRPr lang="en-IN" sz="1000" dirty="0">
                        <a:effectLst/>
                      </a:endParaRPr>
                    </a:p>
                    <a:p>
                      <a:pPr>
                        <a:lnSpc>
                          <a:spcPct val="100000"/>
                        </a:lnSpc>
                        <a:spcAft>
                          <a:spcPts val="600"/>
                        </a:spcAft>
                        <a:buNone/>
                      </a:pPr>
                      <a:r>
                        <a:rPr lang="en-US" sz="1000" dirty="0">
                          <a:effectLst/>
                        </a:rPr>
                        <a:t>- Used for dimensionality reduction</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extLst>
                  <a:ext uri="{0D108BD9-81ED-4DB2-BD59-A6C34878D82A}">
                    <a16:rowId xmlns:a16="http://schemas.microsoft.com/office/drawing/2014/main" val="3011890240"/>
                  </a:ext>
                </a:extLst>
              </a:tr>
              <a:tr h="926755">
                <a:tc>
                  <a:txBody>
                    <a:bodyPr/>
                    <a:lstStyle/>
                    <a:p>
                      <a:pPr algn="ctr">
                        <a:lnSpc>
                          <a:spcPct val="150000"/>
                        </a:lnSpc>
                        <a:spcAft>
                          <a:spcPts val="600"/>
                        </a:spcAft>
                        <a:buNone/>
                      </a:pPr>
                      <a:r>
                        <a:rPr lang="en-US" sz="1000" dirty="0">
                          <a:effectLst/>
                        </a:rPr>
                        <a:t>Binary Classifier NN</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tc>
                  <a:txBody>
                    <a:bodyPr/>
                    <a:lstStyle/>
                    <a:p>
                      <a:pPr>
                        <a:lnSpc>
                          <a:spcPct val="100000"/>
                        </a:lnSpc>
                        <a:spcAft>
                          <a:spcPts val="600"/>
                        </a:spcAft>
                        <a:buNone/>
                      </a:pPr>
                      <a:r>
                        <a:rPr lang="en-US" sz="1000" dirty="0">
                          <a:effectLst/>
                        </a:rPr>
                        <a:t>- Uses dropout (0.3) to prevent overfitting</a:t>
                      </a:r>
                      <a:endParaRPr lang="en-IN" sz="1000" dirty="0">
                        <a:effectLst/>
                      </a:endParaRPr>
                    </a:p>
                    <a:p>
                      <a:pPr>
                        <a:lnSpc>
                          <a:spcPct val="100000"/>
                        </a:lnSpc>
                        <a:spcAft>
                          <a:spcPts val="600"/>
                        </a:spcAft>
                        <a:buNone/>
                      </a:pPr>
                      <a:r>
                        <a:rPr lang="en-US" sz="1000" dirty="0">
                          <a:effectLst/>
                        </a:rPr>
                        <a:t>- Trained with Cross Entropy Loss</a:t>
                      </a:r>
                      <a:endParaRPr lang="en-IN" sz="1000" dirty="0">
                        <a:effectLst/>
                      </a:endParaRPr>
                    </a:p>
                    <a:p>
                      <a:pPr>
                        <a:lnSpc>
                          <a:spcPct val="100000"/>
                        </a:lnSpc>
                        <a:spcAft>
                          <a:spcPts val="600"/>
                        </a:spcAft>
                        <a:buNone/>
                      </a:pPr>
                      <a:r>
                        <a:rPr lang="en-US" sz="1000" dirty="0">
                          <a:effectLst/>
                        </a:rPr>
                        <a:t>- Uses </a:t>
                      </a:r>
                      <a:r>
                        <a:rPr lang="en-US" sz="1000" dirty="0" err="1">
                          <a:effectLst/>
                        </a:rPr>
                        <a:t>AdamW</a:t>
                      </a:r>
                      <a:r>
                        <a:rPr lang="en-US" sz="1000" dirty="0">
                          <a:effectLst/>
                        </a:rPr>
                        <a:t> optimizer</a:t>
                      </a:r>
                      <a:endParaRPr lang="en-IN" sz="1000" dirty="0">
                        <a:effectLst/>
                      </a:endParaRPr>
                    </a:p>
                    <a:p>
                      <a:pPr>
                        <a:lnSpc>
                          <a:spcPct val="100000"/>
                        </a:lnSpc>
                        <a:spcAft>
                          <a:spcPts val="600"/>
                        </a:spcAft>
                        <a:buNone/>
                      </a:pPr>
                      <a:r>
                        <a:rPr lang="en-US" sz="1000" dirty="0">
                          <a:effectLst/>
                        </a:rPr>
                        <a:t>- Final layer outputs logits for 2 classes</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extLst>
                  <a:ext uri="{0D108BD9-81ED-4DB2-BD59-A6C34878D82A}">
                    <a16:rowId xmlns:a16="http://schemas.microsoft.com/office/drawing/2014/main" val="3417834276"/>
                  </a:ext>
                </a:extLst>
              </a:tr>
              <a:tr h="926755">
                <a:tc>
                  <a:txBody>
                    <a:bodyPr/>
                    <a:lstStyle/>
                    <a:p>
                      <a:pPr algn="ctr">
                        <a:lnSpc>
                          <a:spcPct val="150000"/>
                        </a:lnSpc>
                        <a:spcAft>
                          <a:spcPts val="600"/>
                        </a:spcAft>
                        <a:buNone/>
                      </a:pPr>
                      <a:r>
                        <a:rPr lang="en-US" sz="1000" dirty="0">
                          <a:effectLst/>
                        </a:rPr>
                        <a:t>Two-Stage Pipeline</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tc>
                  <a:txBody>
                    <a:bodyPr/>
                    <a:lstStyle/>
                    <a:p>
                      <a:pPr>
                        <a:lnSpc>
                          <a:spcPct val="100000"/>
                        </a:lnSpc>
                        <a:spcAft>
                          <a:spcPts val="600"/>
                        </a:spcAft>
                        <a:buNone/>
                      </a:pPr>
                      <a:r>
                        <a:rPr lang="en-US" sz="1000" dirty="0">
                          <a:effectLst/>
                        </a:rPr>
                        <a:t>- Stage 1: Positive vs Rest classification</a:t>
                      </a:r>
                      <a:endParaRPr lang="en-IN" sz="1000" dirty="0">
                        <a:effectLst/>
                      </a:endParaRPr>
                    </a:p>
                    <a:p>
                      <a:pPr>
                        <a:lnSpc>
                          <a:spcPct val="100000"/>
                        </a:lnSpc>
                        <a:spcAft>
                          <a:spcPts val="600"/>
                        </a:spcAft>
                        <a:buNone/>
                      </a:pPr>
                      <a:r>
                        <a:rPr lang="en-US" sz="1000" dirty="0">
                          <a:effectLst/>
                        </a:rPr>
                        <a:t>- Stage 2: Only processes "Rest" samples to classify Neutral vs Negative</a:t>
                      </a:r>
                      <a:endParaRPr lang="en-IN" sz="1000" dirty="0">
                        <a:effectLst/>
                      </a:endParaRPr>
                    </a:p>
                    <a:p>
                      <a:pPr>
                        <a:lnSpc>
                          <a:spcPct val="100000"/>
                        </a:lnSpc>
                        <a:spcAft>
                          <a:spcPts val="600"/>
                        </a:spcAft>
                        <a:buNone/>
                      </a:pPr>
                      <a:r>
                        <a:rPr lang="en-US" sz="1000" dirty="0">
                          <a:effectLst/>
                        </a:rPr>
                        <a:t>- Each stage has its own autoencoder and classifier</a:t>
                      </a:r>
                      <a:endParaRPr lang="en-IN" sz="1000" dirty="0">
                        <a:effectLst/>
                      </a:endParaRPr>
                    </a:p>
                    <a:p>
                      <a:pPr>
                        <a:lnSpc>
                          <a:spcPct val="100000"/>
                        </a:lnSpc>
                        <a:spcAft>
                          <a:spcPts val="600"/>
                        </a:spcAft>
                        <a:buNone/>
                      </a:pPr>
                      <a:r>
                        <a:rPr lang="en-US" sz="1000" dirty="0">
                          <a:effectLst/>
                        </a:rPr>
                        <a:t>- Two-Stage Pipeline: Stage 1 focuses on Positive vs Rest; Stage 2 focuses on Neutral vs Negative within the Rest group.</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extLst>
                  <a:ext uri="{0D108BD9-81ED-4DB2-BD59-A6C34878D82A}">
                    <a16:rowId xmlns:a16="http://schemas.microsoft.com/office/drawing/2014/main" val="2903242705"/>
                  </a:ext>
                </a:extLst>
              </a:tr>
              <a:tr h="926755">
                <a:tc>
                  <a:txBody>
                    <a:bodyPr/>
                    <a:lstStyle/>
                    <a:p>
                      <a:pPr algn="ctr">
                        <a:lnSpc>
                          <a:spcPct val="150000"/>
                        </a:lnSpc>
                        <a:spcAft>
                          <a:spcPts val="600"/>
                        </a:spcAft>
                        <a:buNone/>
                      </a:pPr>
                      <a:r>
                        <a:rPr lang="en-US" sz="1000" dirty="0">
                          <a:effectLst/>
                        </a:rPr>
                        <a:t>Data Handling</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tc>
                  <a:txBody>
                    <a:bodyPr/>
                    <a:lstStyle/>
                    <a:p>
                      <a:pPr>
                        <a:lnSpc>
                          <a:spcPct val="100000"/>
                        </a:lnSpc>
                        <a:spcAft>
                          <a:spcPts val="600"/>
                        </a:spcAft>
                        <a:buNone/>
                      </a:pPr>
                      <a:r>
                        <a:rPr lang="en-US" sz="1000" dirty="0">
                          <a:effectLst/>
                        </a:rPr>
                        <a:t>- SMOTE applied to balance classes in both stages</a:t>
                      </a:r>
                      <a:endParaRPr lang="en-IN" sz="1000" dirty="0">
                        <a:effectLst/>
                      </a:endParaRPr>
                    </a:p>
                    <a:p>
                      <a:pPr>
                        <a:lnSpc>
                          <a:spcPct val="100000"/>
                        </a:lnSpc>
                        <a:spcAft>
                          <a:spcPts val="600"/>
                        </a:spcAft>
                        <a:buNone/>
                      </a:pPr>
                      <a:r>
                        <a:rPr lang="en-US" sz="1000" dirty="0">
                          <a:effectLst/>
                        </a:rPr>
                        <a:t>- Standard Scaler used to normalize embeddings</a:t>
                      </a:r>
                      <a:endParaRPr lang="en-IN" sz="1000" dirty="0">
                        <a:effectLst/>
                      </a:endParaRPr>
                    </a:p>
                    <a:p>
                      <a:pPr>
                        <a:lnSpc>
                          <a:spcPct val="100000"/>
                        </a:lnSpc>
                        <a:spcAft>
                          <a:spcPts val="600"/>
                        </a:spcAft>
                        <a:buNone/>
                      </a:pPr>
                      <a:r>
                        <a:rPr lang="en-US" sz="1000" dirty="0">
                          <a:effectLst/>
                        </a:rPr>
                        <a:t>- SBERT model 'all-MiniLM-L6-v2' used for text embeddings</a:t>
                      </a:r>
                      <a:endParaRPr lang="en-IN" sz="1000" dirty="0">
                        <a:effectLst/>
                      </a:endParaRPr>
                    </a:p>
                    <a:p>
                      <a:pPr>
                        <a:lnSpc>
                          <a:spcPct val="100000"/>
                        </a:lnSpc>
                        <a:spcAft>
                          <a:spcPts val="600"/>
                        </a:spcAft>
                        <a:buNone/>
                      </a:pPr>
                      <a:r>
                        <a:rPr lang="en-US" sz="1000" dirty="0">
                          <a:effectLst/>
                        </a:rPr>
                        <a:t>- Input Dimension (</a:t>
                      </a:r>
                      <a:r>
                        <a:rPr lang="en-US" sz="1000" dirty="0" err="1">
                          <a:effectLst/>
                        </a:rPr>
                        <a:t>input_dim</a:t>
                      </a:r>
                      <a:r>
                        <a:rPr lang="en-US" sz="1000" dirty="0">
                          <a:effectLst/>
                        </a:rPr>
                        <a:t>) corresponds to the SBERT embedding size (e.g., 384 for 'all-MiniLM-L6-v2').</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extLst>
                  <a:ext uri="{0D108BD9-81ED-4DB2-BD59-A6C34878D82A}">
                    <a16:rowId xmlns:a16="http://schemas.microsoft.com/office/drawing/2014/main" val="1921095458"/>
                  </a:ext>
                </a:extLst>
              </a:tr>
              <a:tr h="233926">
                <a:tc>
                  <a:txBody>
                    <a:bodyPr/>
                    <a:lstStyle/>
                    <a:p>
                      <a:pPr algn="ctr">
                        <a:lnSpc>
                          <a:spcPct val="150000"/>
                        </a:lnSpc>
                        <a:spcAft>
                          <a:spcPts val="600"/>
                        </a:spcAft>
                        <a:buNone/>
                      </a:pPr>
                      <a:r>
                        <a:rPr lang="en-US" sz="1000" dirty="0">
                          <a:effectLst/>
                        </a:rPr>
                        <a:t>Dropout</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tc>
                  <a:txBody>
                    <a:bodyPr/>
                    <a:lstStyle/>
                    <a:p>
                      <a:pPr>
                        <a:lnSpc>
                          <a:spcPct val="150000"/>
                        </a:lnSpc>
                        <a:spcAft>
                          <a:spcPts val="600"/>
                        </a:spcAft>
                        <a:buNone/>
                      </a:pPr>
                      <a:r>
                        <a:rPr lang="en-US" sz="1000" dirty="0">
                          <a:effectLst/>
                        </a:rPr>
                        <a:t>Dropout is applied only in the classifier to reduce overfitting.</a:t>
                      </a:r>
                      <a:endParaRPr lang="en-IN" sz="1000" dirty="0">
                        <a:effectLst/>
                        <a:latin typeface="Georgia" panose="02040502050405020303" pitchFamily="18" charset="0"/>
                        <a:ea typeface="Calibri" panose="020F0502020204030204" pitchFamily="34" charset="0"/>
                        <a:cs typeface="Times New Roman" panose="02020603050405020304" pitchFamily="18" charset="0"/>
                      </a:endParaRPr>
                    </a:p>
                  </a:txBody>
                  <a:tcPr marL="33287" marR="33287" marT="16644" marB="16644" anchor="ctr"/>
                </a:tc>
                <a:extLst>
                  <a:ext uri="{0D108BD9-81ED-4DB2-BD59-A6C34878D82A}">
                    <a16:rowId xmlns:a16="http://schemas.microsoft.com/office/drawing/2014/main" val="2548238158"/>
                  </a:ext>
                </a:extLst>
              </a:tr>
            </a:tbl>
          </a:graphicData>
        </a:graphic>
      </p:graphicFrame>
    </p:spTree>
    <p:extLst>
      <p:ext uri="{BB962C8B-B14F-4D97-AF65-F5344CB8AC3E}">
        <p14:creationId xmlns:p14="http://schemas.microsoft.com/office/powerpoint/2010/main" val="4105733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7" name="Google Shape;157;p28"/>
          <p:cNvSpPr txBox="1">
            <a:spLocks noGrp="1"/>
          </p:cNvSpPr>
          <p:nvPr>
            <p:ph type="body" idx="1"/>
          </p:nvPr>
        </p:nvSpPr>
        <p:spPr>
          <a:xfrm>
            <a:off x="587229" y="1102659"/>
            <a:ext cx="8380602" cy="3888791"/>
          </a:xfrm>
          <a:prstGeom prst="rect">
            <a:avLst/>
          </a:prstGeom>
          <a:noFill/>
          <a:ln>
            <a:noFill/>
          </a:ln>
        </p:spPr>
        <p:txBody>
          <a:bodyPr spcFirstLastPara="1" wrap="square" lIns="68575" tIns="34275" rIns="68575" bIns="34275" anchor="t" anchorCtr="0">
            <a:noAutofit/>
          </a:bodyPr>
          <a:lstStyle/>
          <a:p>
            <a:pPr marL="628650" lvl="1" indent="-228600" algn="just" rtl="0">
              <a:lnSpc>
                <a:spcPct val="94000"/>
              </a:lnSpc>
              <a:spcBef>
                <a:spcPts val="500"/>
              </a:spcBef>
              <a:spcAft>
                <a:spcPts val="0"/>
              </a:spcAft>
              <a:buClr>
                <a:schemeClr val="dk2"/>
              </a:buClr>
              <a:buSzPts val="1100"/>
              <a:buAutoNum type="arabicPeriod"/>
            </a:pPr>
            <a:r>
              <a:rPr lang="en" i="0" dirty="0">
                <a:solidFill>
                  <a:schemeClr val="tx1"/>
                </a:solidFill>
                <a:latin typeface="+mn-lt"/>
                <a:ea typeface="Calibri"/>
                <a:cs typeface="Calibri"/>
                <a:sym typeface="Calibri"/>
              </a:rPr>
              <a:t>Building a </a:t>
            </a:r>
            <a:r>
              <a:rPr lang="en" b="1" i="0" dirty="0">
                <a:solidFill>
                  <a:schemeClr val="tx1"/>
                </a:solidFill>
                <a:latin typeface="+mn-lt"/>
                <a:ea typeface="Calibri"/>
                <a:cs typeface="Calibri"/>
                <a:sym typeface="Calibri"/>
              </a:rPr>
              <a:t>sentiment analysis system that can accurately classify customer reviews into sentiment categories (“Positive”, “Negative”, or “Neutral”)</a:t>
            </a:r>
            <a:r>
              <a:rPr lang="en" i="0" dirty="0">
                <a:solidFill>
                  <a:schemeClr val="tx1"/>
                </a:solidFill>
                <a:latin typeface="+mn-lt"/>
                <a:ea typeface="Calibri"/>
                <a:cs typeface="Calibri"/>
                <a:sym typeface="Calibri"/>
              </a:rPr>
              <a:t>.</a:t>
            </a:r>
            <a:endParaRPr lang="en" i="0" dirty="0">
              <a:solidFill>
                <a:schemeClr val="tx1"/>
              </a:solidFill>
              <a:latin typeface="+mn-lt"/>
              <a:ea typeface="Calibri"/>
              <a:cs typeface="Calibri"/>
            </a:endParaRPr>
          </a:p>
          <a:p>
            <a:pPr marL="628650" lvl="1" indent="-228600" algn="just" rtl="0">
              <a:lnSpc>
                <a:spcPct val="94000"/>
              </a:lnSpc>
              <a:spcBef>
                <a:spcPts val="500"/>
              </a:spcBef>
              <a:spcAft>
                <a:spcPts val="0"/>
              </a:spcAft>
              <a:buClr>
                <a:schemeClr val="dk2"/>
              </a:buClr>
              <a:buSzPts val="1100"/>
              <a:buAutoNum type="arabicPeriod"/>
            </a:pPr>
            <a:r>
              <a:rPr lang="en" i="0" dirty="0">
                <a:solidFill>
                  <a:schemeClr val="tx1"/>
                </a:solidFill>
                <a:latin typeface="+mn-lt"/>
                <a:ea typeface="Calibri"/>
                <a:cs typeface="Calibri"/>
                <a:sym typeface="Calibri"/>
              </a:rPr>
              <a:t>Below are the project aims to achieve</a:t>
            </a:r>
            <a:endParaRPr i="0" dirty="0">
              <a:solidFill>
                <a:schemeClr val="tx1"/>
              </a:solidFill>
              <a:latin typeface="+mn-lt"/>
            </a:endParaRPr>
          </a:p>
          <a:p>
            <a:pPr marL="1028700" lvl="2" indent="-285750" algn="just" rtl="0">
              <a:lnSpc>
                <a:spcPct val="94000"/>
              </a:lnSpc>
              <a:spcBef>
                <a:spcPts val="500"/>
              </a:spcBef>
              <a:spcAft>
                <a:spcPts val="0"/>
              </a:spcAft>
              <a:buClr>
                <a:srgbClr val="000000"/>
              </a:buClr>
              <a:buSzPts val="1100"/>
              <a:buFont typeface="Arial"/>
              <a:buChar char="•"/>
            </a:pPr>
            <a:r>
              <a:rPr lang="en" sz="1500" b="1" u="none" strike="noStrike" dirty="0">
                <a:solidFill>
                  <a:srgbClr val="00B050"/>
                </a:solidFill>
                <a:latin typeface="+mn-lt"/>
                <a:ea typeface="Calibri"/>
                <a:cs typeface="Calibri"/>
                <a:sym typeface="Calibri"/>
              </a:rPr>
              <a:t>Explore variety</a:t>
            </a:r>
            <a:r>
              <a:rPr lang="en" sz="1500" b="0" u="none" strike="noStrike" dirty="0">
                <a:solidFill>
                  <a:schemeClr val="tx1"/>
                </a:solidFill>
                <a:latin typeface="+mn-lt"/>
                <a:ea typeface="Calibri"/>
                <a:cs typeface="Calibri"/>
                <a:sym typeface="Calibri"/>
              </a:rPr>
              <a:t> of </a:t>
            </a:r>
            <a:r>
              <a:rPr lang="en" sz="1500" b="1" u="none" strike="noStrike" dirty="0">
                <a:solidFill>
                  <a:schemeClr val="tx1"/>
                </a:solidFill>
                <a:latin typeface="+mn-lt"/>
                <a:ea typeface="Calibri"/>
                <a:cs typeface="Calibri"/>
                <a:sym typeface="Calibri"/>
              </a:rPr>
              <a:t>text representation techniques </a:t>
            </a:r>
            <a:r>
              <a:rPr lang="en" sz="1500" b="0" u="none" strike="noStrike" dirty="0">
                <a:solidFill>
                  <a:schemeClr val="tx1"/>
                </a:solidFill>
                <a:latin typeface="+mn-lt"/>
                <a:ea typeface="Calibri"/>
                <a:cs typeface="Calibri"/>
                <a:sym typeface="Calibri"/>
              </a:rPr>
              <a:t>such as TF-IDF, Word2Vec, and transformer-based embeddings.</a:t>
            </a:r>
            <a:endParaRPr sz="1500" dirty="0">
              <a:solidFill>
                <a:schemeClr val="tx1"/>
              </a:solidFill>
              <a:latin typeface="+mn-lt"/>
            </a:endParaRPr>
          </a:p>
          <a:p>
            <a:pPr marL="1028700" lvl="2" indent="-285750" algn="just" rtl="0">
              <a:lnSpc>
                <a:spcPct val="94000"/>
              </a:lnSpc>
              <a:spcBef>
                <a:spcPts val="500"/>
              </a:spcBef>
              <a:spcAft>
                <a:spcPts val="0"/>
              </a:spcAft>
              <a:buClr>
                <a:srgbClr val="000000"/>
              </a:buClr>
              <a:buSzPts val="1100"/>
              <a:buFont typeface="Arial"/>
              <a:buChar char="•"/>
            </a:pPr>
            <a:r>
              <a:rPr lang="en" sz="1500" b="1" u="none" strike="noStrike" dirty="0">
                <a:solidFill>
                  <a:srgbClr val="00B050"/>
                </a:solidFill>
                <a:latin typeface="+mn-lt"/>
                <a:ea typeface="Calibri"/>
                <a:cs typeface="Calibri"/>
                <a:sym typeface="Calibri"/>
              </a:rPr>
              <a:t>Evaluate</a:t>
            </a:r>
            <a:r>
              <a:rPr lang="en" sz="1500" b="0" u="none" strike="noStrike" dirty="0">
                <a:solidFill>
                  <a:srgbClr val="00B050"/>
                </a:solidFill>
                <a:latin typeface="+mn-lt"/>
                <a:ea typeface="Calibri"/>
                <a:cs typeface="Calibri"/>
                <a:sym typeface="Calibri"/>
              </a:rPr>
              <a:t> </a:t>
            </a:r>
            <a:r>
              <a:rPr lang="en" sz="1500" b="1" dirty="0">
                <a:solidFill>
                  <a:srgbClr val="00B050"/>
                </a:solidFill>
                <a:latin typeface="+mn-lt"/>
                <a:ea typeface="Calibri"/>
                <a:cs typeface="Calibri"/>
                <a:sym typeface="Calibri"/>
              </a:rPr>
              <a:t>varieties </a:t>
            </a:r>
            <a:r>
              <a:rPr lang="en" sz="1500" b="1" dirty="0">
                <a:solidFill>
                  <a:schemeClr val="tx1"/>
                </a:solidFill>
                <a:latin typeface="+mn-lt"/>
                <a:ea typeface="Calibri"/>
                <a:cs typeface="Calibri"/>
                <a:sym typeface="Calibri"/>
              </a:rPr>
              <a:t>of</a:t>
            </a:r>
            <a:r>
              <a:rPr lang="en" sz="1500" b="1" u="none" strike="noStrike" dirty="0">
                <a:solidFill>
                  <a:schemeClr val="tx1"/>
                </a:solidFill>
                <a:latin typeface="+mn-lt"/>
                <a:ea typeface="Calibri"/>
                <a:cs typeface="Calibri"/>
                <a:sym typeface="Calibri"/>
              </a:rPr>
              <a:t> models</a:t>
            </a:r>
            <a:r>
              <a:rPr lang="en" sz="1500" b="0" u="none" strike="noStrike" dirty="0">
                <a:solidFill>
                  <a:schemeClr val="tx1"/>
                </a:solidFill>
                <a:latin typeface="+mn-lt"/>
                <a:ea typeface="Calibri"/>
                <a:cs typeface="Calibri"/>
                <a:sym typeface="Calibri"/>
              </a:rPr>
              <a:t>, including logistic regression, random forests, LSTMs, BERT, and Claude Sonnet LLM, to identify the most effective approach.</a:t>
            </a:r>
            <a:endParaRPr sz="1500" dirty="0">
              <a:solidFill>
                <a:schemeClr val="tx1"/>
              </a:solidFill>
              <a:latin typeface="+mn-lt"/>
            </a:endParaRPr>
          </a:p>
          <a:p>
            <a:pPr marL="1028700" lvl="2" indent="-285750" algn="just" rtl="0">
              <a:lnSpc>
                <a:spcPct val="94000"/>
              </a:lnSpc>
              <a:spcBef>
                <a:spcPts val="500"/>
              </a:spcBef>
              <a:spcAft>
                <a:spcPts val="0"/>
              </a:spcAft>
              <a:buClr>
                <a:srgbClr val="000000"/>
              </a:buClr>
              <a:buSzPts val="1100"/>
              <a:buFont typeface="Arial"/>
              <a:buChar char="•"/>
            </a:pPr>
            <a:r>
              <a:rPr lang="en" sz="1500" b="0" u="none" strike="noStrike" dirty="0">
                <a:solidFill>
                  <a:schemeClr val="tx1"/>
                </a:solidFill>
                <a:latin typeface="+mn-lt"/>
                <a:ea typeface="Calibri"/>
                <a:cs typeface="Calibri"/>
                <a:sym typeface="Calibri"/>
              </a:rPr>
              <a:t>Use </a:t>
            </a:r>
            <a:r>
              <a:rPr lang="en" sz="1500" b="1" u="none" strike="noStrike" dirty="0" err="1">
                <a:solidFill>
                  <a:schemeClr val="tx1"/>
                </a:solidFill>
                <a:latin typeface="+mn-lt"/>
                <a:ea typeface="Calibri"/>
                <a:cs typeface="Calibri"/>
                <a:sym typeface="Calibri"/>
              </a:rPr>
              <a:t>optimi</a:t>
            </a:r>
            <a:r>
              <a:rPr lang="en-IN" sz="1500" b="1" u="none" strike="noStrike" dirty="0">
                <a:solidFill>
                  <a:schemeClr val="tx1"/>
                </a:solidFill>
                <a:latin typeface="+mn-lt"/>
                <a:ea typeface="Calibri"/>
                <a:cs typeface="Calibri"/>
                <a:sym typeface="Calibri"/>
              </a:rPr>
              <a:t>z</a:t>
            </a:r>
            <a:r>
              <a:rPr lang="en" sz="1500" b="1" u="none" strike="noStrike" dirty="0" err="1">
                <a:solidFill>
                  <a:schemeClr val="tx1"/>
                </a:solidFill>
                <a:latin typeface="+mn-lt"/>
                <a:ea typeface="Calibri"/>
                <a:cs typeface="Calibri"/>
                <a:sym typeface="Calibri"/>
              </a:rPr>
              <a:t>ation</a:t>
            </a:r>
            <a:r>
              <a:rPr lang="en" sz="1500" b="1" u="none" strike="noStrike" dirty="0">
                <a:solidFill>
                  <a:schemeClr val="tx1"/>
                </a:solidFill>
                <a:latin typeface="+mn-lt"/>
                <a:ea typeface="Calibri"/>
                <a:cs typeface="Calibri"/>
                <a:sym typeface="Calibri"/>
              </a:rPr>
              <a:t> techniques </a:t>
            </a:r>
            <a:r>
              <a:rPr lang="en" sz="1500" b="0" u="none" strike="noStrike" dirty="0">
                <a:solidFill>
                  <a:schemeClr val="tx1"/>
                </a:solidFill>
                <a:latin typeface="+mn-lt"/>
                <a:ea typeface="Calibri"/>
                <a:cs typeface="Calibri"/>
                <a:sym typeface="Calibri"/>
              </a:rPr>
              <a:t>like hyperparameter tuning, data augmentation, data encoding and auto encoding.</a:t>
            </a:r>
            <a:endParaRPr sz="1500" dirty="0">
              <a:solidFill>
                <a:schemeClr val="tx1"/>
              </a:solidFill>
              <a:latin typeface="+mn-lt"/>
            </a:endParaRPr>
          </a:p>
          <a:p>
            <a:pPr marL="1028700" lvl="2" indent="-285750" algn="just" rtl="0">
              <a:lnSpc>
                <a:spcPct val="94000"/>
              </a:lnSpc>
              <a:spcBef>
                <a:spcPts val="500"/>
              </a:spcBef>
              <a:spcAft>
                <a:spcPts val="0"/>
              </a:spcAft>
              <a:buClr>
                <a:srgbClr val="000000"/>
              </a:buClr>
              <a:buSzPts val="1100"/>
              <a:buFont typeface="Arial"/>
              <a:buChar char="•"/>
            </a:pPr>
            <a:r>
              <a:rPr lang="en" sz="1500" b="1" u="none" strike="noStrike" dirty="0">
                <a:solidFill>
                  <a:srgbClr val="00B050"/>
                </a:solidFill>
                <a:latin typeface="+mn-lt"/>
                <a:ea typeface="Calibri"/>
                <a:cs typeface="Calibri"/>
                <a:sym typeface="Calibri"/>
              </a:rPr>
              <a:t>Compare</a:t>
            </a:r>
            <a:r>
              <a:rPr lang="en" sz="1500" b="1" u="none" strike="noStrike" dirty="0">
                <a:solidFill>
                  <a:schemeClr val="tx1"/>
                </a:solidFill>
                <a:latin typeface="+mn-lt"/>
                <a:ea typeface="Calibri"/>
                <a:cs typeface="Calibri"/>
                <a:sym typeface="Calibri"/>
              </a:rPr>
              <a:t> pre-trained neural networks with custom-trained models </a:t>
            </a:r>
            <a:r>
              <a:rPr lang="en" sz="1500" b="0" u="none" strike="noStrike" dirty="0">
                <a:solidFill>
                  <a:schemeClr val="tx1"/>
                </a:solidFill>
                <a:latin typeface="+mn-lt"/>
                <a:ea typeface="Calibri"/>
                <a:cs typeface="Calibri"/>
                <a:sym typeface="Calibri"/>
              </a:rPr>
              <a:t>in terms of </a:t>
            </a:r>
            <a:r>
              <a:rPr lang="en" sz="1500" b="0" u="none" strike="noStrike" dirty="0">
                <a:solidFill>
                  <a:srgbClr val="00B050"/>
                </a:solidFill>
                <a:latin typeface="+mn-lt"/>
                <a:ea typeface="Calibri"/>
                <a:cs typeface="Calibri"/>
                <a:sym typeface="Calibri"/>
              </a:rPr>
              <a:t>accuracy, inference time, and computational cost</a:t>
            </a:r>
            <a:r>
              <a:rPr lang="en" sz="1500" b="0" u="none" strike="noStrike" dirty="0">
                <a:solidFill>
                  <a:schemeClr val="tx1"/>
                </a:solidFill>
                <a:latin typeface="+mn-lt"/>
                <a:ea typeface="Calibri"/>
                <a:cs typeface="Calibri"/>
                <a:sym typeface="Calibri"/>
              </a:rPr>
              <a:t>.</a:t>
            </a:r>
            <a:endParaRPr sz="1500" dirty="0">
              <a:solidFill>
                <a:schemeClr val="tx1"/>
              </a:solidFill>
              <a:latin typeface="+mn-lt"/>
            </a:endParaRPr>
          </a:p>
          <a:p>
            <a:pPr marL="1028700" lvl="2" indent="-285750" algn="just" rtl="0">
              <a:lnSpc>
                <a:spcPct val="94000"/>
              </a:lnSpc>
              <a:spcBef>
                <a:spcPts val="500"/>
              </a:spcBef>
              <a:spcAft>
                <a:spcPts val="0"/>
              </a:spcAft>
              <a:buClr>
                <a:srgbClr val="000000"/>
              </a:buClr>
              <a:buSzPts val="1100"/>
              <a:buFont typeface="Arial"/>
              <a:buChar char="•"/>
            </a:pPr>
            <a:r>
              <a:rPr lang="en" sz="1500" b="1" u="none" strike="noStrike" dirty="0">
                <a:solidFill>
                  <a:schemeClr val="tx1"/>
                </a:solidFill>
                <a:latin typeface="+mn-lt"/>
                <a:ea typeface="Calibri"/>
                <a:cs typeface="Calibri"/>
                <a:sym typeface="Calibri"/>
              </a:rPr>
              <a:t>Ensure </a:t>
            </a:r>
            <a:r>
              <a:rPr lang="en" sz="1500" b="1" u="none" strike="noStrike" dirty="0">
                <a:solidFill>
                  <a:srgbClr val="00B050"/>
                </a:solidFill>
                <a:latin typeface="+mn-lt"/>
                <a:ea typeface="Calibri"/>
                <a:cs typeface="Calibri"/>
                <a:sym typeface="Calibri"/>
              </a:rPr>
              <a:t>scalability</a:t>
            </a:r>
            <a:r>
              <a:rPr lang="en" sz="1500" b="1" u="none" strike="noStrike" dirty="0">
                <a:solidFill>
                  <a:schemeClr val="tx1"/>
                </a:solidFill>
                <a:latin typeface="+mn-lt"/>
                <a:ea typeface="Calibri"/>
                <a:cs typeface="Calibri"/>
                <a:sym typeface="Calibri"/>
              </a:rPr>
              <a:t> and adaptability</a:t>
            </a:r>
            <a:r>
              <a:rPr lang="en" sz="1500" b="0" u="none" strike="noStrike" dirty="0">
                <a:solidFill>
                  <a:schemeClr val="tx1"/>
                </a:solidFill>
                <a:latin typeface="+mn-lt"/>
                <a:ea typeface="Calibri"/>
                <a:cs typeface="Calibri"/>
                <a:sym typeface="Calibri"/>
              </a:rPr>
              <a:t> of the solution for deployment on any e-commerce platform.</a:t>
            </a:r>
            <a:endParaRPr sz="1500" dirty="0">
              <a:solidFill>
                <a:schemeClr val="tx1"/>
              </a:solidFill>
              <a:latin typeface="+mn-lt"/>
            </a:endParaRPr>
          </a:p>
          <a:p>
            <a:pPr marL="1028700" lvl="2" indent="-285750" algn="just" rtl="0">
              <a:lnSpc>
                <a:spcPct val="94000"/>
              </a:lnSpc>
              <a:spcBef>
                <a:spcPts val="500"/>
              </a:spcBef>
              <a:spcAft>
                <a:spcPts val="0"/>
              </a:spcAft>
              <a:buClr>
                <a:srgbClr val="000000"/>
              </a:buClr>
              <a:buSzPts val="1100"/>
              <a:buFont typeface="Arial"/>
              <a:buChar char="•"/>
            </a:pPr>
            <a:r>
              <a:rPr lang="en" sz="1500" b="0" u="none" strike="noStrike" dirty="0">
                <a:solidFill>
                  <a:schemeClr val="tx1"/>
                </a:solidFill>
                <a:latin typeface="+mn-lt"/>
                <a:ea typeface="Calibri"/>
                <a:cs typeface="Calibri"/>
                <a:sym typeface="Calibri"/>
              </a:rPr>
              <a:t>Validate the model’s performance to ensuring </a:t>
            </a:r>
            <a:r>
              <a:rPr lang="en" sz="1500" b="1" u="none" strike="noStrike" dirty="0">
                <a:solidFill>
                  <a:srgbClr val="00B050"/>
                </a:solidFill>
                <a:latin typeface="+mn-lt"/>
                <a:ea typeface="Calibri"/>
                <a:cs typeface="Calibri"/>
                <a:sym typeface="Calibri"/>
              </a:rPr>
              <a:t>generalizability</a:t>
            </a:r>
            <a:r>
              <a:rPr lang="en" sz="1500" b="0" u="none" strike="noStrike" dirty="0">
                <a:solidFill>
                  <a:schemeClr val="tx1"/>
                </a:solidFill>
                <a:latin typeface="+mn-lt"/>
                <a:ea typeface="Calibri"/>
                <a:cs typeface="Calibri"/>
                <a:sym typeface="Calibri"/>
              </a:rPr>
              <a:t> to unseen data and </a:t>
            </a:r>
            <a:r>
              <a:rPr lang="en" sz="1500" b="1" u="none" strike="noStrike" dirty="0">
                <a:solidFill>
                  <a:srgbClr val="00B050"/>
                </a:solidFill>
                <a:latin typeface="+mn-lt"/>
                <a:ea typeface="Calibri"/>
                <a:cs typeface="Calibri"/>
                <a:sym typeface="Calibri"/>
              </a:rPr>
              <a:t>across variety of use cases</a:t>
            </a:r>
            <a:r>
              <a:rPr lang="en" sz="1500" b="0" u="none" strike="noStrike" dirty="0">
                <a:solidFill>
                  <a:schemeClr val="tx1"/>
                </a:solidFill>
                <a:latin typeface="+mn-lt"/>
                <a:ea typeface="Calibri"/>
                <a:cs typeface="Calibri"/>
                <a:sym typeface="Calibri"/>
              </a:rPr>
              <a:t>.</a:t>
            </a:r>
            <a:endParaRPr sz="1500" dirty="0">
              <a:solidFill>
                <a:schemeClr val="tx1"/>
              </a:solidFill>
              <a:latin typeface="+mn-lt"/>
              <a:ea typeface="Calibri"/>
              <a:cs typeface="Calibri"/>
              <a:sym typeface="Calibri"/>
            </a:endParaRPr>
          </a:p>
        </p:txBody>
      </p:sp>
      <p:sp>
        <p:nvSpPr>
          <p:cNvPr id="2" name="Title 1">
            <a:extLst>
              <a:ext uri="{FF2B5EF4-FFF2-40B4-BE49-F238E27FC236}">
                <a16:creationId xmlns:a16="http://schemas.microsoft.com/office/drawing/2014/main" id="{8F2919A9-7EC8-F3BC-5D3F-094FBD2642D0}"/>
              </a:ext>
            </a:extLst>
          </p:cNvPr>
          <p:cNvSpPr txBox="1">
            <a:spLocks/>
          </p:cNvSpPr>
          <p:nvPr/>
        </p:nvSpPr>
        <p:spPr>
          <a:xfrm>
            <a:off x="508581" y="293615"/>
            <a:ext cx="7200900" cy="557212"/>
          </a:xfrm>
          <a:prstGeom prst="rect">
            <a:avLst/>
          </a:prstGeom>
          <a:noFill/>
          <a:ln>
            <a:noFill/>
          </a:ln>
        </p:spPr>
        <p:txBody>
          <a:bodyPr spcFirstLastPara="1" wrap="square" lIns="68575" tIns="34275" rIns="68575" bIns="34275" anchor="t" anchorCtr="0">
            <a:normAutofit/>
          </a:bodyPr>
          <a:lstStyle>
            <a:defPPr marR="0" lvl="0" algn="l" rtl="0">
              <a:lnSpc>
                <a:spcPct val="100000"/>
              </a:lnSpc>
              <a:spcBef>
                <a:spcPts val="0"/>
              </a:spcBef>
              <a:spcAft>
                <a:spcPts val="0"/>
              </a:spcAft>
            </a:defPPr>
            <a:lvl1pPr marR="0" lvl="0" algn="l" rtl="0">
              <a:lnSpc>
                <a:spcPct val="89000"/>
              </a:lnSpc>
              <a:spcBef>
                <a:spcPts val="0"/>
              </a:spcBef>
              <a:spcAft>
                <a:spcPts val="0"/>
              </a:spcAft>
              <a:buClr>
                <a:schemeClr val="dk2"/>
              </a:buClr>
              <a:buSzPts val="1400"/>
              <a:buFont typeface="Libre Franklin"/>
              <a:buNone/>
              <a:defRPr sz="3300" b="0" i="0" u="none" strike="noStrike" cap="none">
                <a:solidFill>
                  <a:schemeClr val="dk2"/>
                </a:solidFill>
                <a:latin typeface="Libre Franklin"/>
                <a:ea typeface="Libre Franklin"/>
                <a:cs typeface="Libre Franklin"/>
                <a:sym typeface="Libre Franklin"/>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r>
              <a:rPr lang="en-US" dirty="0"/>
              <a:t>Measures of Success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1D07-84EF-0991-0C75-799731EBD171}"/>
              </a:ext>
            </a:extLst>
          </p:cNvPr>
          <p:cNvSpPr>
            <a:spLocks noGrp="1"/>
          </p:cNvSpPr>
          <p:nvPr>
            <p:ph type="title"/>
          </p:nvPr>
        </p:nvSpPr>
        <p:spPr>
          <a:xfrm>
            <a:off x="584084" y="1"/>
            <a:ext cx="8559916" cy="477982"/>
          </a:xfrm>
        </p:spPr>
        <p:txBody>
          <a:bodyPr>
            <a:normAutofit fontScale="90000"/>
          </a:bodyPr>
          <a:lstStyle/>
          <a:p>
            <a:r>
              <a:rPr lang="en-US" dirty="0"/>
              <a:t>NN #10: NN #9 + SMOTE</a:t>
            </a:r>
            <a:br>
              <a:rPr lang="en-US" dirty="0"/>
            </a:b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119458329"/>
              </p:ext>
            </p:extLst>
          </p:nvPr>
        </p:nvGraphicFramePr>
        <p:xfrm>
          <a:off x="640773" y="787496"/>
          <a:ext cx="8260771" cy="3505830"/>
        </p:xfrm>
        <a:graphic>
          <a:graphicData uri="http://schemas.openxmlformats.org/drawingml/2006/table">
            <a:tbl>
              <a:tblPr>
                <a:tableStyleId>{616DA210-FB5B-4158-B5E0-FEB733F419BA}</a:tableStyleId>
              </a:tblPr>
              <a:tblGrid>
                <a:gridCol w="1394852">
                  <a:extLst>
                    <a:ext uri="{9D8B030D-6E8A-4147-A177-3AD203B41FA5}">
                      <a16:colId xmlns:a16="http://schemas.microsoft.com/office/drawing/2014/main" val="930134456"/>
                    </a:ext>
                  </a:extLst>
                </a:gridCol>
                <a:gridCol w="744823">
                  <a:extLst>
                    <a:ext uri="{9D8B030D-6E8A-4147-A177-3AD203B41FA5}">
                      <a16:colId xmlns:a16="http://schemas.microsoft.com/office/drawing/2014/main" val="1328457758"/>
                    </a:ext>
                  </a:extLst>
                </a:gridCol>
                <a:gridCol w="907331">
                  <a:extLst>
                    <a:ext uri="{9D8B030D-6E8A-4147-A177-3AD203B41FA5}">
                      <a16:colId xmlns:a16="http://schemas.microsoft.com/office/drawing/2014/main" val="4032977934"/>
                    </a:ext>
                  </a:extLst>
                </a:gridCol>
                <a:gridCol w="1638612">
                  <a:extLst>
                    <a:ext uri="{9D8B030D-6E8A-4147-A177-3AD203B41FA5}">
                      <a16:colId xmlns:a16="http://schemas.microsoft.com/office/drawing/2014/main" val="2866155776"/>
                    </a:ext>
                  </a:extLst>
                </a:gridCol>
                <a:gridCol w="744823">
                  <a:extLst>
                    <a:ext uri="{9D8B030D-6E8A-4147-A177-3AD203B41FA5}">
                      <a16:colId xmlns:a16="http://schemas.microsoft.com/office/drawing/2014/main" val="961227538"/>
                    </a:ext>
                  </a:extLst>
                </a:gridCol>
                <a:gridCol w="744823">
                  <a:extLst>
                    <a:ext uri="{9D8B030D-6E8A-4147-A177-3AD203B41FA5}">
                      <a16:colId xmlns:a16="http://schemas.microsoft.com/office/drawing/2014/main" val="1572756392"/>
                    </a:ext>
                  </a:extLst>
                </a:gridCol>
                <a:gridCol w="2085507">
                  <a:extLst>
                    <a:ext uri="{9D8B030D-6E8A-4147-A177-3AD203B41FA5}">
                      <a16:colId xmlns:a16="http://schemas.microsoft.com/office/drawing/2014/main" val="3417288022"/>
                    </a:ext>
                  </a:extLst>
                </a:gridCol>
              </a:tblGrid>
              <a:tr h="341043">
                <a:tc>
                  <a:txBody>
                    <a:bodyPr/>
                    <a:lstStyle/>
                    <a:p>
                      <a:pPr algn="ctr" fontAlgn="b"/>
                      <a:r>
                        <a:rPr lang="en-IN" sz="1200" b="1" u="none" strike="noStrike">
                          <a:solidFill>
                            <a:srgbClr val="000000"/>
                          </a:solidFill>
                          <a:effectLst/>
                        </a:rPr>
                        <a:t>Model Name</a:t>
                      </a:r>
                      <a:endParaRPr lang="en-IN" sz="1200" b="1"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1" u="none" strike="noStrike">
                          <a:solidFill>
                            <a:srgbClr val="000000"/>
                          </a:solidFill>
                          <a:effectLst/>
                        </a:rPr>
                        <a:t>Layer Type</a:t>
                      </a:r>
                      <a:endParaRPr lang="en-IN" sz="1200" b="1"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1" u="none" strike="noStrike">
                          <a:solidFill>
                            <a:srgbClr val="000000"/>
                          </a:solidFill>
                          <a:effectLst/>
                        </a:rPr>
                        <a:t>Input Size</a:t>
                      </a:r>
                      <a:endParaRPr lang="en-IN" sz="1200" b="1"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1" u="none" strike="noStrike">
                          <a:solidFill>
                            <a:srgbClr val="000000"/>
                          </a:solidFill>
                          <a:effectLst/>
                        </a:rPr>
                        <a:t>Output Size</a:t>
                      </a:r>
                      <a:endParaRPr lang="en-IN" sz="1200" b="1"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1" u="none" strike="noStrike">
                          <a:solidFill>
                            <a:srgbClr val="000000"/>
                          </a:solidFill>
                          <a:effectLst/>
                        </a:rPr>
                        <a:t>Activation</a:t>
                      </a:r>
                      <a:endParaRPr lang="en-IN" sz="1200" b="1"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1" u="none" strike="noStrike">
                          <a:solidFill>
                            <a:srgbClr val="000000"/>
                          </a:solidFill>
                          <a:effectLst/>
                        </a:rPr>
                        <a:t>Dropout</a:t>
                      </a:r>
                      <a:endParaRPr lang="en-IN" sz="1200" b="1"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1" u="none" strike="noStrike">
                          <a:solidFill>
                            <a:srgbClr val="000000"/>
                          </a:solidFill>
                          <a:effectLst/>
                        </a:rPr>
                        <a:t>Purpose</a:t>
                      </a:r>
                      <a:endParaRPr lang="en-IN" sz="1200" b="1" i="0" u="none" strike="noStrike">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4012636785"/>
                  </a:ext>
                </a:extLst>
              </a:tr>
              <a:tr h="341043">
                <a:tc rowSpan="3">
                  <a:txBody>
                    <a:bodyPr/>
                    <a:lstStyle/>
                    <a:p>
                      <a:pPr algn="ctr" fontAlgn="b"/>
                      <a:r>
                        <a:rPr lang="en-IN" sz="1200" b="0" u="none" strike="noStrike" dirty="0">
                          <a:solidFill>
                            <a:srgbClr val="000000"/>
                          </a:solidFill>
                          <a:effectLst/>
                        </a:rPr>
                        <a:t>Autoencoder Encoder</a:t>
                      </a:r>
                      <a:endParaRPr lang="en-IN" sz="1200" b="0" i="0" u="none" strike="noStrike" dirty="0">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Linear</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i="0" u="none" strike="noStrike" dirty="0">
                          <a:solidFill>
                            <a:srgbClr val="000000"/>
                          </a:solidFill>
                          <a:effectLst/>
                          <a:latin typeface="Calibri" panose="020F0502020204030204" pitchFamily="34" charset="0"/>
                        </a:rPr>
                        <a:t>384</a:t>
                      </a:r>
                    </a:p>
                  </a:txBody>
                  <a:tcPr marL="7083" marR="7083" marT="7083" marB="0" anchor="ctr"/>
                </a:tc>
                <a:tc>
                  <a:txBody>
                    <a:bodyPr/>
                    <a:lstStyle/>
                    <a:p>
                      <a:pPr algn="ctr" fontAlgn="b"/>
                      <a:r>
                        <a:rPr lang="en-IN" sz="1200" b="0" u="none" strike="noStrike">
                          <a:solidFill>
                            <a:srgbClr val="000000"/>
                          </a:solidFill>
                          <a:effectLst/>
                        </a:rPr>
                        <a:t>256</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ReLU</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Feature extraction</a:t>
                      </a:r>
                      <a:endParaRPr lang="en-IN" sz="1200" b="0" i="0" u="none" strike="noStrike">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1709187222"/>
                  </a:ext>
                </a:extLst>
              </a:tr>
              <a:tr h="341043">
                <a:tc vMerge="1">
                  <a:txBody>
                    <a:bodyPr/>
                    <a:lstStyle/>
                    <a:p>
                      <a:pPr algn="l" fontAlgn="b"/>
                      <a:endParaRPr lang="en-IN" sz="1200" b="0" i="0" u="none" strike="noStrike" dirty="0">
                        <a:solidFill>
                          <a:srgbClr val="000000"/>
                        </a:solidFill>
                        <a:effectLst/>
                        <a:latin typeface="Calibri" panose="020F0502020204030204" pitchFamily="34" charset="0"/>
                      </a:endParaRPr>
                    </a:p>
                  </a:txBody>
                  <a:tcPr marL="7083" marR="7083" marT="7083" marB="0" anchor="b"/>
                </a:tc>
                <a:tc>
                  <a:txBody>
                    <a:bodyPr/>
                    <a:lstStyle/>
                    <a:p>
                      <a:pPr algn="ctr" fontAlgn="b"/>
                      <a:r>
                        <a:rPr lang="en-IN" sz="1200" b="0" u="none" strike="noStrike">
                          <a:solidFill>
                            <a:srgbClr val="000000"/>
                          </a:solidFill>
                          <a:effectLst/>
                        </a:rPr>
                        <a:t>Linear</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256</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128</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ReLU</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endParaRPr lang="en-IN" sz="1200" b="0" i="0" u="none" strike="noStrike">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291376062"/>
                  </a:ext>
                </a:extLst>
              </a:tr>
              <a:tr h="341043">
                <a:tc vMerge="1">
                  <a:txBody>
                    <a:bodyPr/>
                    <a:lstStyle/>
                    <a:p>
                      <a:pPr algn="l" fontAlgn="b"/>
                      <a:endParaRPr lang="en-IN" sz="1200" b="0" i="0" u="none" strike="noStrike" dirty="0">
                        <a:solidFill>
                          <a:srgbClr val="000000"/>
                        </a:solidFill>
                        <a:effectLst/>
                        <a:latin typeface="Calibri" panose="020F0502020204030204" pitchFamily="34" charset="0"/>
                      </a:endParaRPr>
                    </a:p>
                  </a:txBody>
                  <a:tcPr marL="7083" marR="7083" marT="7083" marB="0" anchor="b"/>
                </a:tc>
                <a:tc>
                  <a:txBody>
                    <a:bodyPr/>
                    <a:lstStyle/>
                    <a:p>
                      <a:pPr algn="ctr" fontAlgn="b"/>
                      <a:r>
                        <a:rPr lang="en-IN" sz="1200" b="0" u="none" strike="noStrike">
                          <a:solidFill>
                            <a:srgbClr val="000000"/>
                          </a:solidFill>
                          <a:effectLst/>
                        </a:rPr>
                        <a:t>Linear</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128</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dirty="0">
                          <a:solidFill>
                            <a:srgbClr val="000000"/>
                          </a:solidFill>
                          <a:effectLst/>
                        </a:rPr>
                        <a:t>64</a:t>
                      </a:r>
                      <a:endParaRPr lang="en-IN" sz="1200" b="0" i="0" u="none" strike="noStrike" dirty="0">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None</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Encoded representation</a:t>
                      </a:r>
                      <a:endParaRPr lang="en-IN" sz="1200" b="0" i="0" u="none" strike="noStrike">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4167820740"/>
                  </a:ext>
                </a:extLst>
              </a:tr>
              <a:tr h="341043">
                <a:tc rowSpan="3">
                  <a:txBody>
                    <a:bodyPr/>
                    <a:lstStyle/>
                    <a:p>
                      <a:pPr algn="ctr" fontAlgn="b"/>
                      <a:r>
                        <a:rPr lang="en-IN" sz="1200" b="0" u="none" strike="noStrike" dirty="0">
                          <a:solidFill>
                            <a:srgbClr val="000000"/>
                          </a:solidFill>
                          <a:effectLst/>
                        </a:rPr>
                        <a:t>Autoencoder Decoder</a:t>
                      </a:r>
                      <a:endParaRPr lang="en-IN" sz="1200" b="0" i="0" u="none" strike="noStrike" dirty="0">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Linear</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encoding_dim</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dirty="0">
                          <a:solidFill>
                            <a:srgbClr val="000000"/>
                          </a:solidFill>
                          <a:effectLst/>
                        </a:rPr>
                        <a:t>128</a:t>
                      </a:r>
                      <a:endParaRPr lang="en-IN" sz="1200" b="0" i="0" u="none" strike="noStrike" dirty="0">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ReLU</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Reconstruction</a:t>
                      </a:r>
                      <a:endParaRPr lang="en-IN" sz="1200" b="0" i="0" u="none" strike="noStrike">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575919753"/>
                  </a:ext>
                </a:extLst>
              </a:tr>
              <a:tr h="341043">
                <a:tc vMerge="1">
                  <a:txBody>
                    <a:bodyPr/>
                    <a:lstStyle/>
                    <a:p>
                      <a:pPr algn="l" fontAlgn="b"/>
                      <a:endParaRPr lang="en-IN" sz="1200" b="0" i="0" u="none" strike="noStrike">
                        <a:solidFill>
                          <a:srgbClr val="000000"/>
                        </a:solidFill>
                        <a:effectLst/>
                        <a:latin typeface="Calibri" panose="020F0502020204030204" pitchFamily="34" charset="0"/>
                      </a:endParaRPr>
                    </a:p>
                  </a:txBody>
                  <a:tcPr marL="7083" marR="7083" marT="7083" marB="0" anchor="b"/>
                </a:tc>
                <a:tc>
                  <a:txBody>
                    <a:bodyPr/>
                    <a:lstStyle/>
                    <a:p>
                      <a:pPr algn="ctr" fontAlgn="b"/>
                      <a:r>
                        <a:rPr lang="en-IN" sz="1200" b="0" u="none" strike="noStrike" dirty="0">
                          <a:solidFill>
                            <a:srgbClr val="000000"/>
                          </a:solidFill>
                          <a:effectLst/>
                        </a:rPr>
                        <a:t>Linear</a:t>
                      </a:r>
                      <a:endParaRPr lang="en-IN" sz="1200" b="0" i="0" u="none" strike="noStrike" dirty="0">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128</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256</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ReLU</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endParaRPr lang="en-IN" sz="1200" b="0" i="0" u="none" strike="noStrike">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1765741423"/>
                  </a:ext>
                </a:extLst>
              </a:tr>
              <a:tr h="341043">
                <a:tc vMerge="1">
                  <a:txBody>
                    <a:bodyPr/>
                    <a:lstStyle/>
                    <a:p>
                      <a:pPr algn="l" fontAlgn="b"/>
                      <a:endParaRPr lang="en-IN" sz="1200" b="0" i="0" u="none" strike="noStrike" dirty="0">
                        <a:solidFill>
                          <a:srgbClr val="000000"/>
                        </a:solidFill>
                        <a:effectLst/>
                        <a:latin typeface="Calibri" panose="020F0502020204030204" pitchFamily="34" charset="0"/>
                      </a:endParaRPr>
                    </a:p>
                  </a:txBody>
                  <a:tcPr marL="7083" marR="7083" marT="7083" marB="0" anchor="b"/>
                </a:tc>
                <a:tc>
                  <a:txBody>
                    <a:bodyPr/>
                    <a:lstStyle/>
                    <a:p>
                      <a:pPr algn="ctr" fontAlgn="b"/>
                      <a:r>
                        <a:rPr lang="en-IN" sz="1200" b="0" u="none" strike="noStrike">
                          <a:solidFill>
                            <a:srgbClr val="000000"/>
                          </a:solidFill>
                          <a:effectLst/>
                        </a:rPr>
                        <a:t>Linear</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dirty="0">
                          <a:solidFill>
                            <a:srgbClr val="000000"/>
                          </a:solidFill>
                          <a:effectLst/>
                        </a:rPr>
                        <a:t>256</a:t>
                      </a:r>
                      <a:endParaRPr lang="en-IN" sz="1200" b="0" i="0" u="none" strike="noStrike" dirty="0">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dirty="0">
                          <a:solidFill>
                            <a:srgbClr val="000000"/>
                          </a:solidFill>
                          <a:effectLst/>
                        </a:rPr>
                        <a:t>384</a:t>
                      </a:r>
                      <a:endParaRPr lang="en-IN" sz="1200" b="0" i="0" u="none" strike="noStrike" dirty="0">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None</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Reconstructed embedding output</a:t>
                      </a:r>
                      <a:endParaRPr lang="en-IN" sz="1200" b="0" i="0" u="none" strike="noStrike">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3334108762"/>
                  </a:ext>
                </a:extLst>
              </a:tr>
              <a:tr h="341043">
                <a:tc rowSpan="3">
                  <a:txBody>
                    <a:bodyPr/>
                    <a:lstStyle/>
                    <a:p>
                      <a:pPr algn="ctr" fontAlgn="b"/>
                      <a:r>
                        <a:rPr lang="en-IN" sz="1200" b="0" u="none" strike="noStrike" dirty="0">
                          <a:solidFill>
                            <a:srgbClr val="000000"/>
                          </a:solidFill>
                          <a:effectLst/>
                        </a:rPr>
                        <a:t>Binary Classifier</a:t>
                      </a:r>
                      <a:endParaRPr lang="en-IN" sz="1200" b="0" i="0" u="none" strike="noStrike" dirty="0">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Linear</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input_size</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128</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ReLU</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Yes (0.3)</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Hidden layer</a:t>
                      </a:r>
                      <a:endParaRPr lang="en-IN" sz="1200" b="0" i="0" u="none" strike="noStrike">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3363665536"/>
                  </a:ext>
                </a:extLst>
              </a:tr>
              <a:tr h="341043">
                <a:tc vMerge="1">
                  <a:txBody>
                    <a:bodyPr/>
                    <a:lstStyle/>
                    <a:p>
                      <a:pPr algn="l" fontAlgn="b"/>
                      <a:endParaRPr lang="en-IN" sz="1200" b="0" i="0" u="none" strike="noStrike">
                        <a:solidFill>
                          <a:srgbClr val="000000"/>
                        </a:solidFill>
                        <a:effectLst/>
                        <a:latin typeface="Calibri" panose="020F0502020204030204" pitchFamily="34" charset="0"/>
                      </a:endParaRPr>
                    </a:p>
                  </a:txBody>
                  <a:tcPr marL="7083" marR="7083" marT="7083" marB="0" anchor="b"/>
                </a:tc>
                <a:tc>
                  <a:txBody>
                    <a:bodyPr/>
                    <a:lstStyle/>
                    <a:p>
                      <a:pPr algn="ctr" fontAlgn="b"/>
                      <a:r>
                        <a:rPr lang="en-IN" sz="1200" b="0" u="none" strike="noStrike">
                          <a:solidFill>
                            <a:srgbClr val="000000"/>
                          </a:solidFill>
                          <a:effectLst/>
                        </a:rPr>
                        <a:t>Linear</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128</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64</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ReLU</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Yes (0.3)</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Hidden layer</a:t>
                      </a:r>
                      <a:endParaRPr lang="en-IN" sz="1200" b="0" i="0" u="none" strike="noStrike">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1322661995"/>
                  </a:ext>
                </a:extLst>
              </a:tr>
              <a:tr h="341043">
                <a:tc vMerge="1">
                  <a:txBody>
                    <a:bodyPr/>
                    <a:lstStyle/>
                    <a:p>
                      <a:pPr algn="l" fontAlgn="b"/>
                      <a:endParaRPr lang="en-IN" sz="1200" b="0" i="0" u="none" strike="noStrike" dirty="0">
                        <a:solidFill>
                          <a:srgbClr val="000000"/>
                        </a:solidFill>
                        <a:effectLst/>
                        <a:latin typeface="Calibri" panose="020F0502020204030204" pitchFamily="34" charset="0"/>
                      </a:endParaRPr>
                    </a:p>
                  </a:txBody>
                  <a:tcPr marL="7083" marR="7083" marT="7083" marB="0" anchor="b"/>
                </a:tc>
                <a:tc>
                  <a:txBody>
                    <a:bodyPr/>
                    <a:lstStyle/>
                    <a:p>
                      <a:pPr algn="ctr" fontAlgn="b"/>
                      <a:r>
                        <a:rPr lang="en-IN" sz="1200" b="0" u="none" strike="noStrike">
                          <a:solidFill>
                            <a:srgbClr val="000000"/>
                          </a:solidFill>
                          <a:effectLst/>
                        </a:rPr>
                        <a:t>Linear</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64</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2</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None</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IN" sz="1200" b="0" u="none" strike="noStrike">
                          <a:solidFill>
                            <a:srgbClr val="000000"/>
                          </a:solidFill>
                          <a:effectLst/>
                        </a:rPr>
                        <a:t>No</a:t>
                      </a:r>
                      <a:endParaRPr lang="en-IN" sz="1200" b="0" i="0" u="none" strike="noStrike">
                        <a:solidFill>
                          <a:srgbClr val="000000"/>
                        </a:solidFill>
                        <a:effectLst/>
                        <a:latin typeface="Calibri" panose="020F0502020204030204" pitchFamily="34" charset="0"/>
                      </a:endParaRPr>
                    </a:p>
                  </a:txBody>
                  <a:tcPr marL="7083" marR="7083" marT="7083" marB="0" anchor="ctr"/>
                </a:tc>
                <a:tc>
                  <a:txBody>
                    <a:bodyPr/>
                    <a:lstStyle/>
                    <a:p>
                      <a:pPr algn="ctr" fontAlgn="b"/>
                      <a:r>
                        <a:rPr lang="en-US" sz="1200" b="0" u="none" strike="noStrike" dirty="0">
                          <a:solidFill>
                            <a:srgbClr val="000000"/>
                          </a:solidFill>
                          <a:effectLst/>
                        </a:rPr>
                        <a:t>Output logits for 2 classes</a:t>
                      </a:r>
                      <a:endParaRPr lang="en-US" sz="1200" b="0" i="0" u="none" strike="noStrike" dirty="0">
                        <a:solidFill>
                          <a:srgbClr val="000000"/>
                        </a:solidFill>
                        <a:effectLst/>
                        <a:latin typeface="Calibri" panose="020F0502020204030204" pitchFamily="34" charset="0"/>
                      </a:endParaRPr>
                    </a:p>
                  </a:txBody>
                  <a:tcPr marL="7083" marR="7083" marT="7083" marB="0" anchor="ctr"/>
                </a:tc>
                <a:extLst>
                  <a:ext uri="{0D108BD9-81ED-4DB2-BD59-A6C34878D82A}">
                    <a16:rowId xmlns:a16="http://schemas.microsoft.com/office/drawing/2014/main" val="3121472763"/>
                  </a:ext>
                </a:extLst>
              </a:tr>
            </a:tbl>
          </a:graphicData>
        </a:graphic>
      </p:graphicFrame>
    </p:spTree>
    <p:extLst>
      <p:ext uri="{BB962C8B-B14F-4D97-AF65-F5344CB8AC3E}">
        <p14:creationId xmlns:p14="http://schemas.microsoft.com/office/powerpoint/2010/main" val="8929744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1D07-84EF-0991-0C75-799731EBD171}"/>
              </a:ext>
            </a:extLst>
          </p:cNvPr>
          <p:cNvSpPr>
            <a:spLocks noGrp="1"/>
          </p:cNvSpPr>
          <p:nvPr>
            <p:ph type="title"/>
          </p:nvPr>
        </p:nvSpPr>
        <p:spPr>
          <a:xfrm>
            <a:off x="584084" y="0"/>
            <a:ext cx="8559916" cy="1114425"/>
          </a:xfrm>
        </p:spPr>
        <p:txBody>
          <a:bodyPr>
            <a:normAutofit/>
          </a:bodyPr>
          <a:lstStyle/>
          <a:p>
            <a:r>
              <a:rPr lang="en-US" dirty="0"/>
              <a:t>NN #10: Result</a:t>
            </a:r>
          </a:p>
        </p:txBody>
      </p:sp>
      <p:pic>
        <p:nvPicPr>
          <p:cNvPr id="3" name="Picture 2"/>
          <p:cNvPicPr>
            <a:picLocks noChangeAspect="1"/>
          </p:cNvPicPr>
          <p:nvPr/>
        </p:nvPicPr>
        <p:blipFill>
          <a:blip r:embed="rId3"/>
          <a:stretch>
            <a:fillRect/>
          </a:stretch>
        </p:blipFill>
        <p:spPr>
          <a:xfrm>
            <a:off x="676795" y="873797"/>
            <a:ext cx="4532875" cy="1894570"/>
          </a:xfrm>
          <a:prstGeom prst="rect">
            <a:avLst/>
          </a:prstGeom>
        </p:spPr>
      </p:pic>
      <p:pic>
        <p:nvPicPr>
          <p:cNvPr id="4" name="Picture 3"/>
          <p:cNvPicPr>
            <a:picLocks noChangeAspect="1"/>
          </p:cNvPicPr>
          <p:nvPr/>
        </p:nvPicPr>
        <p:blipFill>
          <a:blip r:embed="rId4"/>
          <a:stretch>
            <a:fillRect/>
          </a:stretch>
        </p:blipFill>
        <p:spPr>
          <a:xfrm>
            <a:off x="676796" y="2892353"/>
            <a:ext cx="4526672" cy="2171484"/>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2980673669"/>
              </p:ext>
            </p:extLst>
          </p:nvPr>
        </p:nvGraphicFramePr>
        <p:xfrm>
          <a:off x="5293591" y="873797"/>
          <a:ext cx="3573320" cy="1170920"/>
        </p:xfrm>
        <a:graphic>
          <a:graphicData uri="http://schemas.openxmlformats.org/drawingml/2006/table">
            <a:tbl>
              <a:tblPr>
                <a:tableStyleId>{616DA210-FB5B-4158-B5E0-FEB733F419BA}</a:tableStyleId>
              </a:tblPr>
              <a:tblGrid>
                <a:gridCol w="714664">
                  <a:extLst>
                    <a:ext uri="{9D8B030D-6E8A-4147-A177-3AD203B41FA5}">
                      <a16:colId xmlns:a16="http://schemas.microsoft.com/office/drawing/2014/main" val="2963126172"/>
                    </a:ext>
                  </a:extLst>
                </a:gridCol>
                <a:gridCol w="714664">
                  <a:extLst>
                    <a:ext uri="{9D8B030D-6E8A-4147-A177-3AD203B41FA5}">
                      <a16:colId xmlns:a16="http://schemas.microsoft.com/office/drawing/2014/main" val="4001833671"/>
                    </a:ext>
                  </a:extLst>
                </a:gridCol>
                <a:gridCol w="714664">
                  <a:extLst>
                    <a:ext uri="{9D8B030D-6E8A-4147-A177-3AD203B41FA5}">
                      <a16:colId xmlns:a16="http://schemas.microsoft.com/office/drawing/2014/main" val="1496393569"/>
                    </a:ext>
                  </a:extLst>
                </a:gridCol>
                <a:gridCol w="714664">
                  <a:extLst>
                    <a:ext uri="{9D8B030D-6E8A-4147-A177-3AD203B41FA5}">
                      <a16:colId xmlns:a16="http://schemas.microsoft.com/office/drawing/2014/main" val="877817127"/>
                    </a:ext>
                  </a:extLst>
                </a:gridCol>
                <a:gridCol w="714664">
                  <a:extLst>
                    <a:ext uri="{9D8B030D-6E8A-4147-A177-3AD203B41FA5}">
                      <a16:colId xmlns:a16="http://schemas.microsoft.com/office/drawing/2014/main" val="2773433320"/>
                    </a:ext>
                  </a:extLst>
                </a:gridCol>
              </a:tblGrid>
              <a:tr h="234184">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471755671"/>
                  </a:ext>
                </a:extLst>
              </a:tr>
              <a:tr h="234184">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0.50</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81644079"/>
                  </a:ext>
                </a:extLst>
              </a:tr>
              <a:tr h="234184">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0.31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0.38</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84684877"/>
                  </a:ext>
                </a:extLst>
              </a:tr>
              <a:tr h="234184">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0.97</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0000"/>
                          </a:solidFill>
                          <a:effectLst/>
                        </a:rPr>
                        <a:t>0.98</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679874520"/>
                  </a:ext>
                </a:extLst>
              </a:tr>
              <a:tr h="234184">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l" fontAlgn="b"/>
                      <a:endParaRPr lang="en-IN" sz="1100" b="0" i="0" u="none" strike="noStrike">
                        <a:solidFill>
                          <a:srgbClr val="000000"/>
                        </a:solidFill>
                        <a:effectLst/>
                        <a:latin typeface="Calibri" panose="020F0502020204030204" pitchFamily="34" charset="0"/>
                      </a:endParaRPr>
                    </a:p>
                  </a:txBody>
                  <a:tcPr marL="7620" marR="7620" marT="7620" marB="0" anchor="b"/>
                </a:tc>
                <a:tc hMerge="1">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100" b="1" u="none" strike="noStrike" dirty="0">
                          <a:solidFill>
                            <a:srgbClr val="000000"/>
                          </a:solidFill>
                          <a:effectLst/>
                        </a:rPr>
                        <a:t>0.94</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74569128"/>
                  </a:ext>
                </a:extLst>
              </a:tr>
            </a:tbl>
          </a:graphicData>
        </a:graphic>
      </p:graphicFrame>
      <p:graphicFrame>
        <p:nvGraphicFramePr>
          <p:cNvPr id="5" name="Table 4">
            <a:extLst>
              <a:ext uri="{FF2B5EF4-FFF2-40B4-BE49-F238E27FC236}">
                <a16:creationId xmlns:a16="http://schemas.microsoft.com/office/drawing/2014/main" id="{DDB4A742-7D71-2CFB-435D-4C59FAFD552E}"/>
              </a:ext>
            </a:extLst>
          </p:cNvPr>
          <p:cNvGraphicFramePr>
            <a:graphicFrameLocks noGrp="1"/>
          </p:cNvGraphicFramePr>
          <p:nvPr>
            <p:extLst>
              <p:ext uri="{D42A27DB-BD31-4B8C-83A1-F6EECF244321}">
                <p14:modId xmlns:p14="http://schemas.microsoft.com/office/powerpoint/2010/main" val="1129455927"/>
              </p:ext>
            </p:extLst>
          </p:nvPr>
        </p:nvGraphicFramePr>
        <p:xfrm>
          <a:off x="5276486" y="3142445"/>
          <a:ext cx="3779556" cy="889000"/>
        </p:xfrm>
        <a:graphic>
          <a:graphicData uri="http://schemas.openxmlformats.org/drawingml/2006/table">
            <a:tbl>
              <a:tblPr firstRow="1" bandRow="1">
                <a:tableStyleId>{5940675A-B579-460E-94D1-54222C63F5DA}</a:tableStyleId>
              </a:tblPr>
              <a:tblGrid>
                <a:gridCol w="1889778">
                  <a:extLst>
                    <a:ext uri="{9D8B030D-6E8A-4147-A177-3AD203B41FA5}">
                      <a16:colId xmlns:a16="http://schemas.microsoft.com/office/drawing/2014/main" val="1781158329"/>
                    </a:ext>
                  </a:extLst>
                </a:gridCol>
                <a:gridCol w="1889778">
                  <a:extLst>
                    <a:ext uri="{9D8B030D-6E8A-4147-A177-3AD203B41FA5}">
                      <a16:colId xmlns:a16="http://schemas.microsoft.com/office/drawing/2014/main" val="2538965090"/>
                    </a:ext>
                  </a:extLst>
                </a:gridCol>
              </a:tblGrid>
              <a:tr h="370840">
                <a:tc>
                  <a:txBody>
                    <a:bodyPr/>
                    <a:lstStyle/>
                    <a:p>
                      <a:r>
                        <a:rPr lang="en-US" dirty="0"/>
                        <a:t>Inference Time per Sample</a:t>
                      </a:r>
                    </a:p>
                  </a:txBody>
                  <a:tcPr/>
                </a:tc>
                <a:tc>
                  <a:txBody>
                    <a:bodyPr/>
                    <a:lstStyle/>
                    <a:p>
                      <a:r>
                        <a:rPr lang="en-IN" dirty="0"/>
                        <a:t>0.0008 seconds</a:t>
                      </a:r>
                      <a:endParaRPr lang="en-US" dirty="0"/>
                    </a:p>
                  </a:txBody>
                  <a:tcPr/>
                </a:tc>
                <a:extLst>
                  <a:ext uri="{0D108BD9-81ED-4DB2-BD59-A6C34878D82A}">
                    <a16:rowId xmlns:a16="http://schemas.microsoft.com/office/drawing/2014/main" val="71367059"/>
                  </a:ext>
                </a:extLst>
              </a:tr>
              <a:tr h="370840">
                <a:tc>
                  <a:txBody>
                    <a:bodyPr/>
                    <a:lstStyle/>
                    <a:p>
                      <a:r>
                        <a:rPr lang="en-US" dirty="0"/>
                        <a:t>Memory Usage</a:t>
                      </a:r>
                    </a:p>
                  </a:txBody>
                  <a:tcPr/>
                </a:tc>
                <a:tc>
                  <a:txBody>
                    <a:bodyPr/>
                    <a:lstStyle/>
                    <a:p>
                      <a:r>
                        <a:rPr lang="en-IN" dirty="0"/>
                        <a:t>1.08 MB</a:t>
                      </a:r>
                      <a:endParaRPr lang="en-US" dirty="0"/>
                    </a:p>
                  </a:txBody>
                  <a:tcPr/>
                </a:tc>
                <a:extLst>
                  <a:ext uri="{0D108BD9-81ED-4DB2-BD59-A6C34878D82A}">
                    <a16:rowId xmlns:a16="http://schemas.microsoft.com/office/drawing/2014/main" val="1203242589"/>
                  </a:ext>
                </a:extLst>
              </a:tr>
            </a:tbl>
          </a:graphicData>
        </a:graphic>
      </p:graphicFrame>
    </p:spTree>
    <p:extLst>
      <p:ext uri="{BB962C8B-B14F-4D97-AF65-F5344CB8AC3E}">
        <p14:creationId xmlns:p14="http://schemas.microsoft.com/office/powerpoint/2010/main" val="31454344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2139" y="120068"/>
            <a:ext cx="7796518" cy="651719"/>
          </a:xfrm>
        </p:spPr>
        <p:txBody>
          <a:bodyPr/>
          <a:lstStyle/>
          <a:p>
            <a:r>
              <a:rPr lang="en-US" dirty="0"/>
              <a:t>Neural Network Model Performance </a:t>
            </a:r>
            <a:endParaRPr lang="en-IN" dirty="0"/>
          </a:p>
        </p:txBody>
      </p:sp>
      <p:graphicFrame>
        <p:nvGraphicFramePr>
          <p:cNvPr id="14" name="Chart 13">
            <a:extLst>
              <a:ext uri="{FF2B5EF4-FFF2-40B4-BE49-F238E27FC236}">
                <a16:creationId xmlns:a16="http://schemas.microsoft.com/office/drawing/2014/main" id="{2B78110F-6C38-90F8-AE91-16376F1F1C02}"/>
              </a:ext>
            </a:extLst>
          </p:cNvPr>
          <p:cNvGraphicFramePr>
            <a:graphicFrameLocks/>
          </p:cNvGraphicFramePr>
          <p:nvPr>
            <p:extLst>
              <p:ext uri="{D42A27DB-BD31-4B8C-83A1-F6EECF244321}">
                <p14:modId xmlns:p14="http://schemas.microsoft.com/office/powerpoint/2010/main" val="3669149286"/>
              </p:ext>
            </p:extLst>
          </p:nvPr>
        </p:nvGraphicFramePr>
        <p:xfrm>
          <a:off x="852532" y="2920417"/>
          <a:ext cx="7986318" cy="218952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5" name="Chart 14">
            <a:extLst>
              <a:ext uri="{FF2B5EF4-FFF2-40B4-BE49-F238E27FC236}">
                <a16:creationId xmlns:a16="http://schemas.microsoft.com/office/drawing/2014/main" id="{ADC32E8E-7D68-4676-8A79-E1A8EF5424C1}"/>
              </a:ext>
            </a:extLst>
          </p:cNvPr>
          <p:cNvGraphicFramePr>
            <a:graphicFrameLocks/>
          </p:cNvGraphicFramePr>
          <p:nvPr>
            <p:extLst>
              <p:ext uri="{D42A27DB-BD31-4B8C-83A1-F6EECF244321}">
                <p14:modId xmlns:p14="http://schemas.microsoft.com/office/powerpoint/2010/main" val="2583331825"/>
              </p:ext>
            </p:extLst>
          </p:nvPr>
        </p:nvGraphicFramePr>
        <p:xfrm>
          <a:off x="852533" y="771787"/>
          <a:ext cx="7986318" cy="2148630"/>
        </p:xfrm>
        <a:graphic>
          <a:graphicData uri="http://schemas.openxmlformats.org/drawingml/2006/chart">
            <c:chart xmlns:c="http://schemas.openxmlformats.org/drawingml/2006/chart" xmlns:r="http://schemas.openxmlformats.org/officeDocument/2006/relationships" r:id="rId3"/>
          </a:graphicData>
        </a:graphic>
      </p:graphicFrame>
      <p:pic>
        <p:nvPicPr>
          <p:cNvPr id="3" name="Picture 2">
            <a:hlinkClick r:id="rId4" action="ppaction://hlinksldjump"/>
            <a:extLst>
              <a:ext uri="{FF2B5EF4-FFF2-40B4-BE49-F238E27FC236}">
                <a16:creationId xmlns:a16="http://schemas.microsoft.com/office/drawing/2014/main" id="{E06C3EEF-8FEC-4C73-5AAD-496CC7ACC7BB}"/>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13833800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3A7D5-8E15-FC0F-7C40-52A8A7268D80}"/>
              </a:ext>
            </a:extLst>
          </p:cNvPr>
          <p:cNvSpPr>
            <a:spLocks noGrp="1"/>
          </p:cNvSpPr>
          <p:nvPr>
            <p:ph type="title"/>
          </p:nvPr>
        </p:nvSpPr>
        <p:spPr/>
        <p:txBody>
          <a:bodyPr/>
          <a:lstStyle/>
          <a:p>
            <a:r>
              <a:rPr lang="en-US" dirty="0"/>
              <a:t>Final Ensemble</a:t>
            </a:r>
          </a:p>
        </p:txBody>
      </p:sp>
      <p:pic>
        <p:nvPicPr>
          <p:cNvPr id="3" name="Picture 2"/>
          <p:cNvPicPr>
            <a:picLocks noChangeAspect="1"/>
          </p:cNvPicPr>
          <p:nvPr/>
        </p:nvPicPr>
        <p:blipFill>
          <a:blip r:embed="rId2"/>
          <a:stretch>
            <a:fillRect/>
          </a:stretch>
        </p:blipFill>
        <p:spPr>
          <a:xfrm>
            <a:off x="109221" y="1132054"/>
            <a:ext cx="5436756" cy="2231632"/>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783326066"/>
              </p:ext>
            </p:extLst>
          </p:nvPr>
        </p:nvGraphicFramePr>
        <p:xfrm>
          <a:off x="5545977" y="1140142"/>
          <a:ext cx="3492500" cy="1440000"/>
        </p:xfrm>
        <a:graphic>
          <a:graphicData uri="http://schemas.openxmlformats.org/drawingml/2006/table">
            <a:tbl>
              <a:tblPr>
                <a:tableStyleId>{616DA210-FB5B-4158-B5E0-FEB733F419BA}</a:tableStyleId>
              </a:tblPr>
              <a:tblGrid>
                <a:gridCol w="698500">
                  <a:extLst>
                    <a:ext uri="{9D8B030D-6E8A-4147-A177-3AD203B41FA5}">
                      <a16:colId xmlns:a16="http://schemas.microsoft.com/office/drawing/2014/main" val="2765839284"/>
                    </a:ext>
                  </a:extLst>
                </a:gridCol>
                <a:gridCol w="698500">
                  <a:extLst>
                    <a:ext uri="{9D8B030D-6E8A-4147-A177-3AD203B41FA5}">
                      <a16:colId xmlns:a16="http://schemas.microsoft.com/office/drawing/2014/main" val="1100365554"/>
                    </a:ext>
                  </a:extLst>
                </a:gridCol>
                <a:gridCol w="698500">
                  <a:extLst>
                    <a:ext uri="{9D8B030D-6E8A-4147-A177-3AD203B41FA5}">
                      <a16:colId xmlns:a16="http://schemas.microsoft.com/office/drawing/2014/main" val="2392339546"/>
                    </a:ext>
                  </a:extLst>
                </a:gridCol>
                <a:gridCol w="698500">
                  <a:extLst>
                    <a:ext uri="{9D8B030D-6E8A-4147-A177-3AD203B41FA5}">
                      <a16:colId xmlns:a16="http://schemas.microsoft.com/office/drawing/2014/main" val="1143254360"/>
                    </a:ext>
                  </a:extLst>
                </a:gridCol>
                <a:gridCol w="698500">
                  <a:extLst>
                    <a:ext uri="{9D8B030D-6E8A-4147-A177-3AD203B41FA5}">
                      <a16:colId xmlns:a16="http://schemas.microsoft.com/office/drawing/2014/main" val="1984849150"/>
                    </a:ext>
                  </a:extLst>
                </a:gridCol>
              </a:tblGrid>
              <a:tr h="28800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745333565"/>
                  </a:ext>
                </a:extLst>
              </a:tr>
              <a:tr h="288000">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0.65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0.71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0.68</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6910959"/>
                  </a:ext>
                </a:extLst>
              </a:tr>
              <a:tr h="28800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0.44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0.46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0.45</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09758162"/>
                  </a:ext>
                </a:extLst>
              </a:tr>
              <a:tr h="28800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0.98</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0.97</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0.97</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0323039"/>
                  </a:ext>
                </a:extLst>
              </a:tr>
              <a:tr h="28800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0.94</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7210791"/>
                  </a:ext>
                </a:extLst>
              </a:tr>
            </a:tbl>
          </a:graphicData>
        </a:graphic>
      </p:graphicFrame>
    </p:spTree>
    <p:extLst>
      <p:ext uri="{BB962C8B-B14F-4D97-AF65-F5344CB8AC3E}">
        <p14:creationId xmlns:p14="http://schemas.microsoft.com/office/powerpoint/2010/main" val="3790485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993335" y="353660"/>
            <a:ext cx="4023282" cy="693886"/>
          </a:xfrm>
          <a:prstGeom prst="rect">
            <a:avLst/>
          </a:prstGeom>
        </p:spPr>
        <p:txBody>
          <a:bodyPr spcFirstLastPara="1" wrap="square" lIns="68575" tIns="34275" rIns="68575" bIns="34275" anchor="t" anchorCtr="0">
            <a:normAutofit/>
          </a:bodyPr>
          <a:lstStyle/>
          <a:p>
            <a:pPr marL="0" lvl="0" indent="0" algn="l" rtl="0">
              <a:spcBef>
                <a:spcPts val="0"/>
              </a:spcBef>
              <a:spcAft>
                <a:spcPts val="0"/>
              </a:spcAft>
              <a:buNone/>
            </a:pPr>
            <a:r>
              <a:rPr lang="en"/>
              <a:t>Samples</a:t>
            </a:r>
            <a:endParaRPr/>
          </a:p>
        </p:txBody>
      </p:sp>
      <p:pic>
        <p:nvPicPr>
          <p:cNvPr id="2" name="Picture 1">
            <a:extLst>
              <a:ext uri="{FF2B5EF4-FFF2-40B4-BE49-F238E27FC236}">
                <a16:creationId xmlns:a16="http://schemas.microsoft.com/office/drawing/2014/main" id="{88DA85FA-37E5-9FC8-4CA0-844A360B514B}"/>
              </a:ext>
            </a:extLst>
          </p:cNvPr>
          <p:cNvPicPr>
            <a:picLocks noChangeAspect="1"/>
          </p:cNvPicPr>
          <p:nvPr/>
        </p:nvPicPr>
        <p:blipFill>
          <a:blip r:embed="rId3"/>
          <a:stretch>
            <a:fillRect/>
          </a:stretch>
        </p:blipFill>
        <p:spPr>
          <a:xfrm>
            <a:off x="685802" y="1131351"/>
            <a:ext cx="3864415" cy="994998"/>
          </a:xfrm>
          <a:prstGeom prst="rect">
            <a:avLst/>
          </a:prstGeom>
          <a:ln w="38100">
            <a:solidFill>
              <a:srgbClr val="00B050"/>
            </a:solidFill>
          </a:ln>
        </p:spPr>
      </p:pic>
      <p:pic>
        <p:nvPicPr>
          <p:cNvPr id="3" name="Picture 2">
            <a:extLst>
              <a:ext uri="{FF2B5EF4-FFF2-40B4-BE49-F238E27FC236}">
                <a16:creationId xmlns:a16="http://schemas.microsoft.com/office/drawing/2014/main" id="{A86DDF8D-8423-0FE4-B7E0-31DD42696C67}"/>
              </a:ext>
            </a:extLst>
          </p:cNvPr>
          <p:cNvPicPr>
            <a:picLocks noChangeAspect="1"/>
          </p:cNvPicPr>
          <p:nvPr/>
        </p:nvPicPr>
        <p:blipFill>
          <a:blip r:embed="rId4"/>
          <a:stretch>
            <a:fillRect/>
          </a:stretch>
        </p:blipFill>
        <p:spPr>
          <a:xfrm>
            <a:off x="685802" y="2126348"/>
            <a:ext cx="3864415" cy="994998"/>
          </a:xfrm>
          <a:prstGeom prst="rect">
            <a:avLst/>
          </a:prstGeom>
          <a:ln w="38100">
            <a:solidFill>
              <a:srgbClr val="00B050"/>
            </a:solidFill>
          </a:ln>
        </p:spPr>
      </p:pic>
      <p:pic>
        <p:nvPicPr>
          <p:cNvPr id="4" name="Picture 3">
            <a:extLst>
              <a:ext uri="{FF2B5EF4-FFF2-40B4-BE49-F238E27FC236}">
                <a16:creationId xmlns:a16="http://schemas.microsoft.com/office/drawing/2014/main" id="{A62A6413-D80A-82C2-0448-1F280A3DA773}"/>
              </a:ext>
            </a:extLst>
          </p:cNvPr>
          <p:cNvPicPr>
            <a:picLocks noChangeAspect="1"/>
          </p:cNvPicPr>
          <p:nvPr/>
        </p:nvPicPr>
        <p:blipFill>
          <a:blip r:embed="rId5"/>
          <a:stretch>
            <a:fillRect/>
          </a:stretch>
        </p:blipFill>
        <p:spPr>
          <a:xfrm>
            <a:off x="685802" y="3121346"/>
            <a:ext cx="3864411" cy="974608"/>
          </a:xfrm>
          <a:prstGeom prst="rect">
            <a:avLst/>
          </a:prstGeom>
          <a:ln w="38100">
            <a:solidFill>
              <a:srgbClr val="00B050"/>
            </a:solidFill>
          </a:ln>
        </p:spPr>
      </p:pic>
      <p:pic>
        <p:nvPicPr>
          <p:cNvPr id="5" name="Picture 4">
            <a:extLst>
              <a:ext uri="{FF2B5EF4-FFF2-40B4-BE49-F238E27FC236}">
                <a16:creationId xmlns:a16="http://schemas.microsoft.com/office/drawing/2014/main" id="{8328EBDD-9419-8C21-80DC-226CCE24880C}"/>
              </a:ext>
            </a:extLst>
          </p:cNvPr>
          <p:cNvPicPr>
            <a:picLocks noChangeAspect="1"/>
          </p:cNvPicPr>
          <p:nvPr/>
        </p:nvPicPr>
        <p:blipFill>
          <a:blip r:embed="rId6"/>
          <a:stretch>
            <a:fillRect/>
          </a:stretch>
        </p:blipFill>
        <p:spPr>
          <a:xfrm>
            <a:off x="5100503" y="29198"/>
            <a:ext cx="3772535" cy="955420"/>
          </a:xfrm>
          <a:prstGeom prst="rect">
            <a:avLst/>
          </a:prstGeom>
          <a:ln w="38100">
            <a:solidFill>
              <a:srgbClr val="FFC000"/>
            </a:solidFill>
          </a:ln>
        </p:spPr>
      </p:pic>
      <p:pic>
        <p:nvPicPr>
          <p:cNvPr id="6" name="Picture 5">
            <a:extLst>
              <a:ext uri="{FF2B5EF4-FFF2-40B4-BE49-F238E27FC236}">
                <a16:creationId xmlns:a16="http://schemas.microsoft.com/office/drawing/2014/main" id="{07BE6CB3-4DFF-24CF-F2D9-E4721C91B23C}"/>
              </a:ext>
            </a:extLst>
          </p:cNvPr>
          <p:cNvPicPr>
            <a:picLocks noChangeAspect="1"/>
          </p:cNvPicPr>
          <p:nvPr/>
        </p:nvPicPr>
        <p:blipFill>
          <a:blip r:embed="rId7"/>
          <a:stretch>
            <a:fillRect/>
          </a:stretch>
        </p:blipFill>
        <p:spPr>
          <a:xfrm>
            <a:off x="5100505" y="984618"/>
            <a:ext cx="3772535" cy="740256"/>
          </a:xfrm>
          <a:prstGeom prst="rect">
            <a:avLst/>
          </a:prstGeom>
          <a:ln w="38100">
            <a:solidFill>
              <a:srgbClr val="FFC000"/>
            </a:solidFill>
          </a:ln>
        </p:spPr>
      </p:pic>
      <p:pic>
        <p:nvPicPr>
          <p:cNvPr id="7" name="Picture 6">
            <a:extLst>
              <a:ext uri="{FF2B5EF4-FFF2-40B4-BE49-F238E27FC236}">
                <a16:creationId xmlns:a16="http://schemas.microsoft.com/office/drawing/2014/main" id="{AE655E05-022B-49C6-3A15-5BA06FD3273B}"/>
              </a:ext>
            </a:extLst>
          </p:cNvPr>
          <p:cNvPicPr>
            <a:picLocks noChangeAspect="1"/>
          </p:cNvPicPr>
          <p:nvPr/>
        </p:nvPicPr>
        <p:blipFill>
          <a:blip r:embed="rId8"/>
          <a:stretch>
            <a:fillRect/>
          </a:stretch>
        </p:blipFill>
        <p:spPr>
          <a:xfrm>
            <a:off x="5100507" y="1680288"/>
            <a:ext cx="3772535" cy="918392"/>
          </a:xfrm>
          <a:prstGeom prst="rect">
            <a:avLst/>
          </a:prstGeom>
          <a:ln w="38100">
            <a:solidFill>
              <a:srgbClr val="FFC000"/>
            </a:solidFill>
          </a:ln>
        </p:spPr>
      </p:pic>
      <p:pic>
        <p:nvPicPr>
          <p:cNvPr id="8" name="Picture 7">
            <a:extLst>
              <a:ext uri="{FF2B5EF4-FFF2-40B4-BE49-F238E27FC236}">
                <a16:creationId xmlns:a16="http://schemas.microsoft.com/office/drawing/2014/main" id="{C1B4EC63-D4AB-94EB-B826-FBA7382749B1}"/>
              </a:ext>
            </a:extLst>
          </p:cNvPr>
          <p:cNvPicPr>
            <a:picLocks noChangeAspect="1"/>
          </p:cNvPicPr>
          <p:nvPr/>
        </p:nvPicPr>
        <p:blipFill>
          <a:blip r:embed="rId9"/>
          <a:stretch>
            <a:fillRect/>
          </a:stretch>
        </p:blipFill>
        <p:spPr>
          <a:xfrm>
            <a:off x="5100509" y="2586322"/>
            <a:ext cx="3772535" cy="791718"/>
          </a:xfrm>
          <a:prstGeom prst="rect">
            <a:avLst/>
          </a:prstGeom>
          <a:ln w="38100">
            <a:solidFill>
              <a:srgbClr val="FFC000"/>
            </a:solidFill>
          </a:ln>
        </p:spPr>
      </p:pic>
      <p:pic>
        <p:nvPicPr>
          <p:cNvPr id="9" name="Picture 8">
            <a:extLst>
              <a:ext uri="{FF2B5EF4-FFF2-40B4-BE49-F238E27FC236}">
                <a16:creationId xmlns:a16="http://schemas.microsoft.com/office/drawing/2014/main" id="{F66FFBD9-77D9-B0B6-F4EA-260AF2862FE8}"/>
              </a:ext>
            </a:extLst>
          </p:cNvPr>
          <p:cNvPicPr>
            <a:picLocks noChangeAspect="1"/>
          </p:cNvPicPr>
          <p:nvPr/>
        </p:nvPicPr>
        <p:blipFill>
          <a:blip r:embed="rId10"/>
          <a:stretch>
            <a:fillRect/>
          </a:stretch>
        </p:blipFill>
        <p:spPr>
          <a:xfrm>
            <a:off x="5100509" y="3378040"/>
            <a:ext cx="3772535" cy="961937"/>
          </a:xfrm>
          <a:prstGeom prst="rect">
            <a:avLst/>
          </a:prstGeom>
          <a:ln w="38100">
            <a:solidFill>
              <a:srgbClr val="FFC000"/>
            </a:solidFill>
          </a:ln>
        </p:spPr>
      </p:pic>
      <p:pic>
        <p:nvPicPr>
          <p:cNvPr id="10" name="Picture 9">
            <a:extLst>
              <a:ext uri="{FF2B5EF4-FFF2-40B4-BE49-F238E27FC236}">
                <a16:creationId xmlns:a16="http://schemas.microsoft.com/office/drawing/2014/main" id="{FFB776E3-556D-3EE8-973B-96805F960BA9}"/>
              </a:ext>
            </a:extLst>
          </p:cNvPr>
          <p:cNvPicPr>
            <a:picLocks noChangeAspect="1"/>
          </p:cNvPicPr>
          <p:nvPr/>
        </p:nvPicPr>
        <p:blipFill>
          <a:blip r:embed="rId11"/>
          <a:stretch>
            <a:fillRect/>
          </a:stretch>
        </p:blipFill>
        <p:spPr>
          <a:xfrm>
            <a:off x="5100512" y="4339977"/>
            <a:ext cx="3772532" cy="771924"/>
          </a:xfrm>
          <a:prstGeom prst="rect">
            <a:avLst/>
          </a:prstGeom>
          <a:ln w="38100">
            <a:solidFill>
              <a:srgbClr val="FFC000"/>
            </a:solidFill>
          </a:ln>
        </p:spPr>
      </p:pic>
      <p:pic>
        <p:nvPicPr>
          <p:cNvPr id="11" name="Picture 10">
            <a:hlinkClick r:id="rId12" action="ppaction://hlinksldjump"/>
            <a:extLst>
              <a:ext uri="{FF2B5EF4-FFF2-40B4-BE49-F238E27FC236}">
                <a16:creationId xmlns:a16="http://schemas.microsoft.com/office/drawing/2014/main" id="{BB04A148-14E6-853E-2779-8B4572969EF2}"/>
              </a:ext>
            </a:extLst>
          </p:cNvPr>
          <p:cNvPicPr>
            <a:picLocks noChangeAspect="1"/>
          </p:cNvPicPr>
          <p:nvPr/>
        </p:nvPicPr>
        <p:blipFill>
          <a:blip r:embed="rId13"/>
          <a:stretch>
            <a:fillRect/>
          </a:stretch>
        </p:blipFill>
        <p:spPr>
          <a:xfrm>
            <a:off x="8587272" y="4754180"/>
            <a:ext cx="556728" cy="38932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586D7-836B-0B69-F91E-D44F06E5B487}"/>
              </a:ext>
            </a:extLst>
          </p:cNvPr>
          <p:cNvSpPr>
            <a:spLocks noGrp="1"/>
          </p:cNvSpPr>
          <p:nvPr>
            <p:ph type="ctrTitle"/>
          </p:nvPr>
        </p:nvSpPr>
        <p:spPr>
          <a:xfrm>
            <a:off x="1436346" y="1341340"/>
            <a:ext cx="6270922" cy="2517596"/>
          </a:xfrm>
        </p:spPr>
        <p:txBody>
          <a:bodyPr/>
          <a:lstStyle/>
          <a:p>
            <a:r>
              <a:rPr lang="en-US" dirty="0"/>
              <a:t>Section 3:</a:t>
            </a:r>
            <a:br>
              <a:rPr lang="en-US" dirty="0"/>
            </a:br>
            <a:r>
              <a:rPr lang="en-US" dirty="0"/>
              <a:t>Fine Tuning a Pre-Trained Model</a:t>
            </a:r>
          </a:p>
        </p:txBody>
      </p:sp>
    </p:spTree>
    <p:extLst>
      <p:ext uri="{BB962C8B-B14F-4D97-AF65-F5344CB8AC3E}">
        <p14:creationId xmlns:p14="http://schemas.microsoft.com/office/powerpoint/2010/main" val="39091925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7F922-82AC-E2BA-415E-8C2EF696C79D}"/>
              </a:ext>
            </a:extLst>
          </p:cNvPr>
          <p:cNvSpPr>
            <a:spLocks noGrp="1"/>
          </p:cNvSpPr>
          <p:nvPr>
            <p:ph type="title"/>
          </p:nvPr>
        </p:nvSpPr>
        <p:spPr/>
        <p:txBody>
          <a:bodyPr/>
          <a:lstStyle/>
          <a:p>
            <a:r>
              <a:rPr lang="en-US" dirty="0" err="1"/>
              <a:t>RoBERTa</a:t>
            </a:r>
            <a:r>
              <a:rPr lang="en-US" dirty="0"/>
              <a:t> #1 : Pre-trained </a:t>
            </a:r>
            <a:r>
              <a:rPr lang="en-US" dirty="0" err="1"/>
              <a:t>RoBERTa</a:t>
            </a:r>
            <a:r>
              <a:rPr lang="en-US" dirty="0"/>
              <a:t> Sentiment Classifier</a:t>
            </a:r>
          </a:p>
        </p:txBody>
      </p:sp>
      <p:pic>
        <p:nvPicPr>
          <p:cNvPr id="4" name="Picture 3">
            <a:extLst>
              <a:ext uri="{FF2B5EF4-FFF2-40B4-BE49-F238E27FC236}">
                <a16:creationId xmlns:a16="http://schemas.microsoft.com/office/drawing/2014/main" id="{724F9359-6FD4-A2E3-BBB8-8243DA4B9F9A}"/>
              </a:ext>
            </a:extLst>
          </p:cNvPr>
          <p:cNvPicPr>
            <a:picLocks noChangeAspect="1"/>
          </p:cNvPicPr>
          <p:nvPr/>
        </p:nvPicPr>
        <p:blipFill>
          <a:blip r:embed="rId2"/>
          <a:stretch>
            <a:fillRect/>
          </a:stretch>
        </p:blipFill>
        <p:spPr>
          <a:xfrm>
            <a:off x="75403" y="1576424"/>
            <a:ext cx="5277240" cy="2187312"/>
          </a:xfrm>
          <a:prstGeom prst="rect">
            <a:avLst/>
          </a:prstGeom>
        </p:spPr>
      </p:pic>
      <p:graphicFrame>
        <p:nvGraphicFramePr>
          <p:cNvPr id="3" name="Table 2">
            <a:extLst>
              <a:ext uri="{FF2B5EF4-FFF2-40B4-BE49-F238E27FC236}">
                <a16:creationId xmlns:a16="http://schemas.microsoft.com/office/drawing/2014/main" id="{73301CA8-33DB-CE4A-9EA5-CB97C165A459}"/>
              </a:ext>
            </a:extLst>
          </p:cNvPr>
          <p:cNvGraphicFramePr>
            <a:graphicFrameLocks noGrp="1"/>
          </p:cNvGraphicFramePr>
          <p:nvPr>
            <p:extLst>
              <p:ext uri="{D42A27DB-BD31-4B8C-83A1-F6EECF244321}">
                <p14:modId xmlns:p14="http://schemas.microsoft.com/office/powerpoint/2010/main" val="3284513453"/>
              </p:ext>
            </p:extLst>
          </p:nvPr>
        </p:nvGraphicFramePr>
        <p:xfrm>
          <a:off x="5352643" y="1576424"/>
          <a:ext cx="3492500" cy="1440000"/>
        </p:xfrm>
        <a:graphic>
          <a:graphicData uri="http://schemas.openxmlformats.org/drawingml/2006/table">
            <a:tbl>
              <a:tblPr>
                <a:tableStyleId>{616DA210-FB5B-4158-B5E0-FEB733F419BA}</a:tableStyleId>
              </a:tblPr>
              <a:tblGrid>
                <a:gridCol w="698500">
                  <a:extLst>
                    <a:ext uri="{9D8B030D-6E8A-4147-A177-3AD203B41FA5}">
                      <a16:colId xmlns:a16="http://schemas.microsoft.com/office/drawing/2014/main" val="2765839284"/>
                    </a:ext>
                  </a:extLst>
                </a:gridCol>
                <a:gridCol w="698500">
                  <a:extLst>
                    <a:ext uri="{9D8B030D-6E8A-4147-A177-3AD203B41FA5}">
                      <a16:colId xmlns:a16="http://schemas.microsoft.com/office/drawing/2014/main" val="1100365554"/>
                    </a:ext>
                  </a:extLst>
                </a:gridCol>
                <a:gridCol w="698500">
                  <a:extLst>
                    <a:ext uri="{9D8B030D-6E8A-4147-A177-3AD203B41FA5}">
                      <a16:colId xmlns:a16="http://schemas.microsoft.com/office/drawing/2014/main" val="2392339546"/>
                    </a:ext>
                  </a:extLst>
                </a:gridCol>
                <a:gridCol w="698500">
                  <a:extLst>
                    <a:ext uri="{9D8B030D-6E8A-4147-A177-3AD203B41FA5}">
                      <a16:colId xmlns:a16="http://schemas.microsoft.com/office/drawing/2014/main" val="1143254360"/>
                    </a:ext>
                  </a:extLst>
                </a:gridCol>
                <a:gridCol w="698500">
                  <a:extLst>
                    <a:ext uri="{9D8B030D-6E8A-4147-A177-3AD203B41FA5}">
                      <a16:colId xmlns:a16="http://schemas.microsoft.com/office/drawing/2014/main" val="1984849150"/>
                    </a:ext>
                  </a:extLst>
                </a:gridCol>
              </a:tblGrid>
              <a:tr h="28800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745333565"/>
                  </a:ext>
                </a:extLst>
              </a:tr>
              <a:tr h="288000">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0.46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0.75</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0.57</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6910959"/>
                  </a:ext>
                </a:extLst>
              </a:tr>
              <a:tr h="28800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0.27</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0.18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0.22</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09758162"/>
                  </a:ext>
                </a:extLst>
              </a:tr>
              <a:tr h="28800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0.98</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0323039"/>
                  </a:ext>
                </a:extLst>
              </a:tr>
              <a:tr h="28800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0.94</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7210791"/>
                  </a:ext>
                </a:extLst>
              </a:tr>
            </a:tbl>
          </a:graphicData>
        </a:graphic>
      </p:graphicFrame>
      <p:pic>
        <p:nvPicPr>
          <p:cNvPr id="5" name="Picture 4">
            <a:hlinkClick r:id="rId3" action="ppaction://hlinksldjump"/>
            <a:extLst>
              <a:ext uri="{FF2B5EF4-FFF2-40B4-BE49-F238E27FC236}">
                <a16:creationId xmlns:a16="http://schemas.microsoft.com/office/drawing/2014/main" id="{72D0000C-0790-4F40-34D0-A0E54341EB08}"/>
              </a:ext>
            </a:extLst>
          </p:cNvPr>
          <p:cNvPicPr>
            <a:picLocks noChangeAspect="1"/>
          </p:cNvPicPr>
          <p:nvPr/>
        </p:nvPicPr>
        <p:blipFill>
          <a:blip r:embed="rId4"/>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8245729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0F743-7C10-6F6A-8557-99EC2F93043F}"/>
              </a:ext>
            </a:extLst>
          </p:cNvPr>
          <p:cNvSpPr>
            <a:spLocks noGrp="1"/>
          </p:cNvSpPr>
          <p:nvPr>
            <p:ph type="title"/>
          </p:nvPr>
        </p:nvSpPr>
        <p:spPr/>
        <p:txBody>
          <a:bodyPr/>
          <a:lstStyle/>
          <a:p>
            <a:r>
              <a:rPr lang="en-US" dirty="0" err="1"/>
              <a:t>RoBERTa</a:t>
            </a:r>
            <a:r>
              <a:rPr lang="en-US" dirty="0"/>
              <a:t> #2 : Fine-tuned </a:t>
            </a:r>
            <a:r>
              <a:rPr lang="en-US" dirty="0" err="1"/>
              <a:t>RoBERTa</a:t>
            </a:r>
            <a:r>
              <a:rPr lang="en-US" dirty="0"/>
              <a:t> Sentiment Classifier</a:t>
            </a:r>
          </a:p>
        </p:txBody>
      </p:sp>
      <p:pic>
        <p:nvPicPr>
          <p:cNvPr id="4" name="Picture 3">
            <a:extLst>
              <a:ext uri="{FF2B5EF4-FFF2-40B4-BE49-F238E27FC236}">
                <a16:creationId xmlns:a16="http://schemas.microsoft.com/office/drawing/2014/main" id="{B4A45253-E461-F130-2E64-221D465E375C}"/>
              </a:ext>
            </a:extLst>
          </p:cNvPr>
          <p:cNvPicPr>
            <a:picLocks noChangeAspect="1"/>
          </p:cNvPicPr>
          <p:nvPr/>
        </p:nvPicPr>
        <p:blipFill>
          <a:blip r:embed="rId2"/>
          <a:stretch>
            <a:fillRect/>
          </a:stretch>
        </p:blipFill>
        <p:spPr>
          <a:xfrm>
            <a:off x="159113" y="1628775"/>
            <a:ext cx="5299665" cy="2241096"/>
          </a:xfrm>
          <a:prstGeom prst="rect">
            <a:avLst/>
          </a:prstGeom>
        </p:spPr>
      </p:pic>
      <p:graphicFrame>
        <p:nvGraphicFramePr>
          <p:cNvPr id="3" name="Table 2">
            <a:extLst>
              <a:ext uri="{FF2B5EF4-FFF2-40B4-BE49-F238E27FC236}">
                <a16:creationId xmlns:a16="http://schemas.microsoft.com/office/drawing/2014/main" id="{413F5034-6A8A-239E-D5A1-023636C4F3F8}"/>
              </a:ext>
            </a:extLst>
          </p:cNvPr>
          <p:cNvGraphicFramePr>
            <a:graphicFrameLocks noGrp="1"/>
          </p:cNvGraphicFramePr>
          <p:nvPr>
            <p:extLst>
              <p:ext uri="{D42A27DB-BD31-4B8C-83A1-F6EECF244321}">
                <p14:modId xmlns:p14="http://schemas.microsoft.com/office/powerpoint/2010/main" val="1772161458"/>
              </p:ext>
            </p:extLst>
          </p:nvPr>
        </p:nvGraphicFramePr>
        <p:xfrm>
          <a:off x="5464184" y="1628775"/>
          <a:ext cx="3492500" cy="1440000"/>
        </p:xfrm>
        <a:graphic>
          <a:graphicData uri="http://schemas.openxmlformats.org/drawingml/2006/table">
            <a:tbl>
              <a:tblPr>
                <a:tableStyleId>{616DA210-FB5B-4158-B5E0-FEB733F419BA}</a:tableStyleId>
              </a:tblPr>
              <a:tblGrid>
                <a:gridCol w="698500">
                  <a:extLst>
                    <a:ext uri="{9D8B030D-6E8A-4147-A177-3AD203B41FA5}">
                      <a16:colId xmlns:a16="http://schemas.microsoft.com/office/drawing/2014/main" val="2765839284"/>
                    </a:ext>
                  </a:extLst>
                </a:gridCol>
                <a:gridCol w="698500">
                  <a:extLst>
                    <a:ext uri="{9D8B030D-6E8A-4147-A177-3AD203B41FA5}">
                      <a16:colId xmlns:a16="http://schemas.microsoft.com/office/drawing/2014/main" val="1100365554"/>
                    </a:ext>
                  </a:extLst>
                </a:gridCol>
                <a:gridCol w="698500">
                  <a:extLst>
                    <a:ext uri="{9D8B030D-6E8A-4147-A177-3AD203B41FA5}">
                      <a16:colId xmlns:a16="http://schemas.microsoft.com/office/drawing/2014/main" val="2392339546"/>
                    </a:ext>
                  </a:extLst>
                </a:gridCol>
                <a:gridCol w="698500">
                  <a:extLst>
                    <a:ext uri="{9D8B030D-6E8A-4147-A177-3AD203B41FA5}">
                      <a16:colId xmlns:a16="http://schemas.microsoft.com/office/drawing/2014/main" val="1143254360"/>
                    </a:ext>
                  </a:extLst>
                </a:gridCol>
                <a:gridCol w="698500">
                  <a:extLst>
                    <a:ext uri="{9D8B030D-6E8A-4147-A177-3AD203B41FA5}">
                      <a16:colId xmlns:a16="http://schemas.microsoft.com/office/drawing/2014/main" val="1984849150"/>
                    </a:ext>
                  </a:extLst>
                </a:gridCol>
              </a:tblGrid>
              <a:tr h="28800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745333565"/>
                  </a:ext>
                </a:extLst>
              </a:tr>
              <a:tr h="288000">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0.59</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0.71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0.64</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6910959"/>
                  </a:ext>
                </a:extLst>
              </a:tr>
              <a:tr h="28800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0.53</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0.23</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0.32</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09758162"/>
                  </a:ext>
                </a:extLst>
              </a:tr>
              <a:tr h="28800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0.99</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0.98</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0323039"/>
                  </a:ext>
                </a:extLst>
              </a:tr>
              <a:tr h="28800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0.96</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7210791"/>
                  </a:ext>
                </a:extLst>
              </a:tr>
            </a:tbl>
          </a:graphicData>
        </a:graphic>
      </p:graphicFrame>
      <p:pic>
        <p:nvPicPr>
          <p:cNvPr id="5" name="Picture 4">
            <a:hlinkClick r:id="rId3" action="ppaction://hlinksldjump"/>
            <a:extLst>
              <a:ext uri="{FF2B5EF4-FFF2-40B4-BE49-F238E27FC236}">
                <a16:creationId xmlns:a16="http://schemas.microsoft.com/office/drawing/2014/main" id="{921A1FC9-6028-C07B-A9CD-95C1E47824A7}"/>
              </a:ext>
            </a:extLst>
          </p:cNvPr>
          <p:cNvPicPr>
            <a:picLocks noChangeAspect="1"/>
          </p:cNvPicPr>
          <p:nvPr/>
        </p:nvPicPr>
        <p:blipFill>
          <a:blip r:embed="rId4"/>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36817351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E478D-6ADD-B304-C85F-3F606671111C}"/>
              </a:ext>
            </a:extLst>
          </p:cNvPr>
          <p:cNvSpPr>
            <a:spLocks noGrp="1"/>
          </p:cNvSpPr>
          <p:nvPr>
            <p:ph type="ctrTitle"/>
          </p:nvPr>
        </p:nvSpPr>
        <p:spPr>
          <a:xfrm>
            <a:off x="1436346" y="1341340"/>
            <a:ext cx="6270922" cy="2643431"/>
          </a:xfrm>
        </p:spPr>
        <p:txBody>
          <a:bodyPr/>
          <a:lstStyle/>
          <a:p>
            <a:r>
              <a:rPr lang="en-US" dirty="0"/>
              <a:t>Section 4:</a:t>
            </a:r>
            <a:br>
              <a:rPr lang="en-US" dirty="0"/>
            </a:br>
            <a:r>
              <a:rPr lang="en-US" dirty="0"/>
              <a:t>Using LLMs for Sentiment Classification</a:t>
            </a:r>
          </a:p>
        </p:txBody>
      </p:sp>
    </p:spTree>
    <p:extLst>
      <p:ext uri="{BB962C8B-B14F-4D97-AF65-F5344CB8AC3E}">
        <p14:creationId xmlns:p14="http://schemas.microsoft.com/office/powerpoint/2010/main" val="8691278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31FA60-33BB-B993-12CA-FD9641094AFA}"/>
              </a:ext>
            </a:extLst>
          </p:cNvPr>
          <p:cNvPicPr>
            <a:picLocks noChangeAspect="1"/>
          </p:cNvPicPr>
          <p:nvPr/>
        </p:nvPicPr>
        <p:blipFill>
          <a:blip r:embed="rId2"/>
          <a:stretch>
            <a:fillRect/>
          </a:stretch>
        </p:blipFill>
        <p:spPr>
          <a:xfrm>
            <a:off x="178546" y="1758154"/>
            <a:ext cx="5355777" cy="2242345"/>
          </a:xfrm>
          <a:prstGeom prst="rect">
            <a:avLst/>
          </a:prstGeom>
        </p:spPr>
      </p:pic>
      <p:sp>
        <p:nvSpPr>
          <p:cNvPr id="6" name="Title 1">
            <a:extLst>
              <a:ext uri="{FF2B5EF4-FFF2-40B4-BE49-F238E27FC236}">
                <a16:creationId xmlns:a16="http://schemas.microsoft.com/office/drawing/2014/main" id="{FB32A57D-1743-64FE-ACB7-9032CF8167BB}"/>
              </a:ext>
            </a:extLst>
          </p:cNvPr>
          <p:cNvSpPr>
            <a:spLocks noGrp="1"/>
          </p:cNvSpPr>
          <p:nvPr>
            <p:ph type="title"/>
          </p:nvPr>
        </p:nvSpPr>
        <p:spPr>
          <a:xfrm>
            <a:off x="1028700" y="514350"/>
            <a:ext cx="7200900" cy="1114425"/>
          </a:xfrm>
        </p:spPr>
        <p:txBody>
          <a:bodyPr/>
          <a:lstStyle/>
          <a:p>
            <a:r>
              <a:rPr lang="en-US" dirty="0"/>
              <a:t>Gen AI : Anthropic Claude Sonnet 3 with Few Shot Prompting</a:t>
            </a:r>
          </a:p>
        </p:txBody>
      </p:sp>
      <p:graphicFrame>
        <p:nvGraphicFramePr>
          <p:cNvPr id="2" name="Table 1">
            <a:extLst>
              <a:ext uri="{FF2B5EF4-FFF2-40B4-BE49-F238E27FC236}">
                <a16:creationId xmlns:a16="http://schemas.microsoft.com/office/drawing/2014/main" id="{606AA503-64D2-F078-B449-ECB32127C18E}"/>
              </a:ext>
            </a:extLst>
          </p:cNvPr>
          <p:cNvGraphicFramePr>
            <a:graphicFrameLocks noGrp="1"/>
          </p:cNvGraphicFramePr>
          <p:nvPr>
            <p:extLst>
              <p:ext uri="{D42A27DB-BD31-4B8C-83A1-F6EECF244321}">
                <p14:modId xmlns:p14="http://schemas.microsoft.com/office/powerpoint/2010/main" val="624904131"/>
              </p:ext>
            </p:extLst>
          </p:nvPr>
        </p:nvGraphicFramePr>
        <p:xfrm>
          <a:off x="5529498" y="1761970"/>
          <a:ext cx="3492500" cy="1440000"/>
        </p:xfrm>
        <a:graphic>
          <a:graphicData uri="http://schemas.openxmlformats.org/drawingml/2006/table">
            <a:tbl>
              <a:tblPr>
                <a:tableStyleId>{616DA210-FB5B-4158-B5E0-FEB733F419BA}</a:tableStyleId>
              </a:tblPr>
              <a:tblGrid>
                <a:gridCol w="698500">
                  <a:extLst>
                    <a:ext uri="{9D8B030D-6E8A-4147-A177-3AD203B41FA5}">
                      <a16:colId xmlns:a16="http://schemas.microsoft.com/office/drawing/2014/main" val="2765839284"/>
                    </a:ext>
                  </a:extLst>
                </a:gridCol>
                <a:gridCol w="698500">
                  <a:extLst>
                    <a:ext uri="{9D8B030D-6E8A-4147-A177-3AD203B41FA5}">
                      <a16:colId xmlns:a16="http://schemas.microsoft.com/office/drawing/2014/main" val="1100365554"/>
                    </a:ext>
                  </a:extLst>
                </a:gridCol>
                <a:gridCol w="698500">
                  <a:extLst>
                    <a:ext uri="{9D8B030D-6E8A-4147-A177-3AD203B41FA5}">
                      <a16:colId xmlns:a16="http://schemas.microsoft.com/office/drawing/2014/main" val="2392339546"/>
                    </a:ext>
                  </a:extLst>
                </a:gridCol>
                <a:gridCol w="698500">
                  <a:extLst>
                    <a:ext uri="{9D8B030D-6E8A-4147-A177-3AD203B41FA5}">
                      <a16:colId xmlns:a16="http://schemas.microsoft.com/office/drawing/2014/main" val="1143254360"/>
                    </a:ext>
                  </a:extLst>
                </a:gridCol>
                <a:gridCol w="698500">
                  <a:extLst>
                    <a:ext uri="{9D8B030D-6E8A-4147-A177-3AD203B41FA5}">
                      <a16:colId xmlns:a16="http://schemas.microsoft.com/office/drawing/2014/main" val="1984849150"/>
                    </a:ext>
                  </a:extLst>
                </a:gridCol>
              </a:tblGrid>
              <a:tr h="28800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745333565"/>
                  </a:ext>
                </a:extLst>
              </a:tr>
              <a:tr h="288000">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0.60</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0.88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0.71</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6910959"/>
                  </a:ext>
                </a:extLst>
              </a:tr>
              <a:tr h="28800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0.28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0.41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0.33</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09758162"/>
                  </a:ext>
                </a:extLst>
              </a:tr>
              <a:tr h="28800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0.99</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0.97</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0323039"/>
                  </a:ext>
                </a:extLst>
              </a:tr>
              <a:tr h="28800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0.93</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7210791"/>
                  </a:ext>
                </a:extLst>
              </a:tr>
            </a:tbl>
          </a:graphicData>
        </a:graphic>
      </p:graphicFrame>
      <p:pic>
        <p:nvPicPr>
          <p:cNvPr id="3" name="Picture 2">
            <a:hlinkClick r:id="rId3" action="ppaction://hlinksldjump"/>
            <a:extLst>
              <a:ext uri="{FF2B5EF4-FFF2-40B4-BE49-F238E27FC236}">
                <a16:creationId xmlns:a16="http://schemas.microsoft.com/office/drawing/2014/main" id="{722662B5-264E-ED4B-3BBA-D8586BA7DB9F}"/>
              </a:ext>
            </a:extLst>
          </p:cNvPr>
          <p:cNvPicPr>
            <a:picLocks noChangeAspect="1"/>
          </p:cNvPicPr>
          <p:nvPr/>
        </p:nvPicPr>
        <p:blipFill>
          <a:blip r:embed="rId4"/>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2113643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3" name="Google Shape;163;p29"/>
          <p:cNvSpPr txBox="1">
            <a:spLocks noGrp="1"/>
          </p:cNvSpPr>
          <p:nvPr>
            <p:ph type="body" idx="1"/>
          </p:nvPr>
        </p:nvSpPr>
        <p:spPr>
          <a:xfrm>
            <a:off x="971550" y="919442"/>
            <a:ext cx="7200900" cy="3304615"/>
          </a:xfrm>
          <a:prstGeom prst="rect">
            <a:avLst/>
          </a:prstGeom>
          <a:noFill/>
          <a:ln>
            <a:noFill/>
          </a:ln>
        </p:spPr>
        <p:txBody>
          <a:bodyPr spcFirstLastPara="1" wrap="square" lIns="68575" tIns="34275" rIns="68575" bIns="34275" anchor="t" anchorCtr="0">
            <a:normAutofit/>
          </a:bodyPr>
          <a:lstStyle/>
          <a:p>
            <a:pPr marL="0" lvl="0" indent="0" algn="just" rtl="0">
              <a:lnSpc>
                <a:spcPct val="94000"/>
              </a:lnSpc>
              <a:spcBef>
                <a:spcPts val="900"/>
              </a:spcBef>
              <a:spcAft>
                <a:spcPts val="0"/>
              </a:spcAft>
              <a:buClr>
                <a:schemeClr val="dk2"/>
              </a:buClr>
              <a:buSzPts val="1500"/>
              <a:buNone/>
            </a:pPr>
            <a:r>
              <a:rPr lang="en-US" dirty="0">
                <a:latin typeface="+mn-lt"/>
              </a:rPr>
              <a:t>Section 1: Dataset Cleaning and </a:t>
            </a:r>
            <a:r>
              <a:rPr lang="en-US" b="1" dirty="0">
                <a:latin typeface="+mn-lt"/>
              </a:rPr>
              <a:t>Exploratory Data Analysis</a:t>
            </a:r>
          </a:p>
          <a:p>
            <a:pPr marL="0" lvl="0" indent="0" algn="just" rtl="0">
              <a:lnSpc>
                <a:spcPct val="94000"/>
              </a:lnSpc>
              <a:spcBef>
                <a:spcPts val="900"/>
              </a:spcBef>
              <a:spcAft>
                <a:spcPts val="0"/>
              </a:spcAft>
              <a:buClr>
                <a:schemeClr val="dk2"/>
              </a:buClr>
              <a:buSzPts val="1500"/>
              <a:buNone/>
            </a:pPr>
            <a:r>
              <a:rPr lang="en-US" dirty="0">
                <a:latin typeface="+mn-lt"/>
              </a:rPr>
              <a:t>Section 2: Training </a:t>
            </a:r>
            <a:r>
              <a:rPr lang="en-US" b="1" dirty="0">
                <a:latin typeface="+mn-lt"/>
              </a:rPr>
              <a:t>Neural Networks from Scratch</a:t>
            </a:r>
          </a:p>
          <a:p>
            <a:pPr marL="0" lvl="0" indent="0" algn="just" rtl="0">
              <a:lnSpc>
                <a:spcPct val="94000"/>
              </a:lnSpc>
              <a:spcBef>
                <a:spcPts val="900"/>
              </a:spcBef>
              <a:spcAft>
                <a:spcPts val="0"/>
              </a:spcAft>
              <a:buClr>
                <a:schemeClr val="dk2"/>
              </a:buClr>
              <a:buSzPts val="1500"/>
              <a:buNone/>
            </a:pPr>
            <a:r>
              <a:rPr lang="en-US" dirty="0">
                <a:latin typeface="+mn-lt"/>
              </a:rPr>
              <a:t>Section 3: Fine tuning </a:t>
            </a:r>
            <a:r>
              <a:rPr lang="en-US" b="1" dirty="0">
                <a:latin typeface="+mn-lt"/>
              </a:rPr>
              <a:t>Pre-trained Model</a:t>
            </a:r>
          </a:p>
          <a:p>
            <a:pPr marL="0" lvl="0" indent="0" algn="just" rtl="0">
              <a:lnSpc>
                <a:spcPct val="94000"/>
              </a:lnSpc>
              <a:spcBef>
                <a:spcPts val="900"/>
              </a:spcBef>
              <a:spcAft>
                <a:spcPts val="0"/>
              </a:spcAft>
              <a:buClr>
                <a:schemeClr val="dk2"/>
              </a:buClr>
              <a:buSzPts val="1500"/>
              <a:buNone/>
            </a:pPr>
            <a:r>
              <a:rPr lang="en-US" dirty="0">
                <a:latin typeface="+mn-lt"/>
              </a:rPr>
              <a:t>Section 4: Using pre-trained </a:t>
            </a:r>
            <a:r>
              <a:rPr lang="en-US" b="1" dirty="0">
                <a:latin typeface="+mn-lt"/>
              </a:rPr>
              <a:t>LLMs</a:t>
            </a:r>
            <a:r>
              <a:rPr lang="en-US" dirty="0">
                <a:latin typeface="+mn-lt"/>
              </a:rPr>
              <a:t> for Sentiment Classification</a:t>
            </a:r>
          </a:p>
          <a:p>
            <a:pPr marL="0" lvl="0" indent="0" algn="just" rtl="0">
              <a:lnSpc>
                <a:spcPct val="94000"/>
              </a:lnSpc>
              <a:spcBef>
                <a:spcPts val="900"/>
              </a:spcBef>
              <a:spcAft>
                <a:spcPts val="0"/>
              </a:spcAft>
              <a:buClr>
                <a:schemeClr val="dk2"/>
              </a:buClr>
              <a:buSzPts val="1500"/>
              <a:buNone/>
            </a:pPr>
            <a:r>
              <a:rPr lang="en-US" dirty="0">
                <a:latin typeface="+mn-lt"/>
              </a:rPr>
              <a:t>Section 5: Using </a:t>
            </a:r>
            <a:r>
              <a:rPr lang="en-US" b="1" dirty="0">
                <a:latin typeface="+mn-lt"/>
              </a:rPr>
              <a:t>conventional</a:t>
            </a:r>
            <a:r>
              <a:rPr lang="en-US" dirty="0">
                <a:latin typeface="+mn-lt"/>
              </a:rPr>
              <a:t> </a:t>
            </a:r>
            <a:r>
              <a:rPr lang="en-US" b="1" dirty="0">
                <a:latin typeface="+mn-lt"/>
              </a:rPr>
              <a:t>ML models </a:t>
            </a:r>
            <a:r>
              <a:rPr lang="en-US" dirty="0">
                <a:latin typeface="+mn-lt"/>
              </a:rPr>
              <a:t>and embeddings</a:t>
            </a:r>
          </a:p>
          <a:p>
            <a:pPr marL="0" lvl="0" indent="0" algn="just" rtl="0">
              <a:lnSpc>
                <a:spcPct val="94000"/>
              </a:lnSpc>
              <a:spcBef>
                <a:spcPts val="900"/>
              </a:spcBef>
              <a:spcAft>
                <a:spcPts val="0"/>
              </a:spcAft>
              <a:buClr>
                <a:schemeClr val="dk2"/>
              </a:buClr>
              <a:buSzPts val="1500"/>
              <a:buNone/>
            </a:pPr>
            <a:r>
              <a:rPr lang="en-US" dirty="0">
                <a:latin typeface="+mn-lt"/>
              </a:rPr>
              <a:t>Section 6: Conclusion and </a:t>
            </a:r>
            <a:r>
              <a:rPr lang="en-US" b="1" dirty="0">
                <a:latin typeface="+mn-lt"/>
              </a:rPr>
              <a:t>Comparison</a:t>
            </a:r>
            <a:r>
              <a:rPr lang="en-US" dirty="0">
                <a:latin typeface="+mn-lt"/>
              </a:rPr>
              <a:t> of outcomes from different models</a:t>
            </a:r>
          </a:p>
          <a:p>
            <a:pPr marL="0" lvl="0" indent="0" algn="just" rtl="0">
              <a:lnSpc>
                <a:spcPct val="94000"/>
              </a:lnSpc>
              <a:spcBef>
                <a:spcPts val="900"/>
              </a:spcBef>
              <a:spcAft>
                <a:spcPts val="0"/>
              </a:spcAft>
              <a:buClr>
                <a:schemeClr val="dk2"/>
              </a:buClr>
              <a:buSzPts val="1500"/>
              <a:buNone/>
            </a:pPr>
            <a:r>
              <a:rPr lang="en-US" dirty="0">
                <a:latin typeface="+mn-lt"/>
              </a:rPr>
              <a:t>Section 7: </a:t>
            </a:r>
            <a:r>
              <a:rPr lang="en-US" b="1" dirty="0">
                <a:latin typeface="+mn-lt"/>
              </a:rPr>
              <a:t>Code Base </a:t>
            </a:r>
            <a:r>
              <a:rPr lang="en-US" dirty="0">
                <a:latin typeface="+mn-lt"/>
              </a:rPr>
              <a:t>and Documentation</a:t>
            </a:r>
          </a:p>
          <a:p>
            <a:pPr marL="0" lvl="0" indent="0" algn="just" rtl="0">
              <a:lnSpc>
                <a:spcPct val="94000"/>
              </a:lnSpc>
              <a:spcBef>
                <a:spcPts val="900"/>
              </a:spcBef>
              <a:spcAft>
                <a:spcPts val="0"/>
              </a:spcAft>
              <a:buClr>
                <a:schemeClr val="dk2"/>
              </a:buClr>
              <a:buSzPts val="1500"/>
              <a:buNone/>
            </a:pPr>
            <a:r>
              <a:rPr lang="en-US" b="1" dirty="0">
                <a:latin typeface="+mn-lt"/>
              </a:rPr>
              <a:t>References</a:t>
            </a:r>
            <a:r>
              <a:rPr lang="en-US" dirty="0">
                <a:latin typeface="+mn-lt"/>
              </a:rPr>
              <a:t>.</a:t>
            </a:r>
            <a:endParaRPr dirty="0">
              <a:latin typeface="+mn-lt"/>
            </a:endParaRPr>
          </a:p>
        </p:txBody>
      </p:sp>
      <p:sp>
        <p:nvSpPr>
          <p:cNvPr id="4" name="Title 1">
            <a:extLst>
              <a:ext uri="{FF2B5EF4-FFF2-40B4-BE49-F238E27FC236}">
                <a16:creationId xmlns:a16="http://schemas.microsoft.com/office/drawing/2014/main" id="{DDA96232-EBE3-1D58-869E-30D3A5DB2397}"/>
              </a:ext>
            </a:extLst>
          </p:cNvPr>
          <p:cNvSpPr txBox="1">
            <a:spLocks/>
          </p:cNvSpPr>
          <p:nvPr/>
        </p:nvSpPr>
        <p:spPr>
          <a:xfrm>
            <a:off x="558915" y="185738"/>
            <a:ext cx="7200900" cy="557212"/>
          </a:xfrm>
          <a:prstGeom prst="rect">
            <a:avLst/>
          </a:prstGeom>
          <a:noFill/>
          <a:ln>
            <a:noFill/>
          </a:ln>
        </p:spPr>
        <p:txBody>
          <a:bodyPr spcFirstLastPara="1" wrap="square" lIns="68575" tIns="34275" rIns="68575" bIns="34275" anchor="t" anchorCtr="0">
            <a:normAutofit/>
          </a:bodyPr>
          <a:lstStyle>
            <a:defPPr marR="0" lvl="0" algn="l" rtl="0">
              <a:lnSpc>
                <a:spcPct val="100000"/>
              </a:lnSpc>
              <a:spcBef>
                <a:spcPts val="0"/>
              </a:spcBef>
              <a:spcAft>
                <a:spcPts val="0"/>
              </a:spcAft>
            </a:defPPr>
            <a:lvl1pPr marR="0" lvl="0" algn="l" rtl="0">
              <a:lnSpc>
                <a:spcPct val="89000"/>
              </a:lnSpc>
              <a:spcBef>
                <a:spcPts val="0"/>
              </a:spcBef>
              <a:spcAft>
                <a:spcPts val="0"/>
              </a:spcAft>
              <a:buClr>
                <a:schemeClr val="dk2"/>
              </a:buClr>
              <a:buSzPts val="1400"/>
              <a:buFont typeface="Libre Franklin"/>
              <a:buNone/>
              <a:defRPr sz="3300" b="0" i="0" u="none" strike="noStrike" cap="none">
                <a:solidFill>
                  <a:schemeClr val="dk2"/>
                </a:solidFill>
                <a:latin typeface="Libre Franklin"/>
                <a:ea typeface="Libre Franklin"/>
                <a:cs typeface="Libre Franklin"/>
                <a:sym typeface="Libre Franklin"/>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r>
              <a:rPr lang="en-US" dirty="0"/>
              <a:t>Methodology</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8431F-0412-75D3-BE41-09360A61C030}"/>
              </a:ext>
            </a:extLst>
          </p:cNvPr>
          <p:cNvSpPr>
            <a:spLocks noGrp="1"/>
          </p:cNvSpPr>
          <p:nvPr>
            <p:ph type="ctrTitle"/>
          </p:nvPr>
        </p:nvSpPr>
        <p:spPr>
          <a:xfrm>
            <a:off x="1010873" y="1003009"/>
            <a:ext cx="7122253" cy="3137482"/>
          </a:xfrm>
        </p:spPr>
        <p:txBody>
          <a:bodyPr/>
          <a:lstStyle/>
          <a:p>
            <a:r>
              <a:rPr lang="en-US" dirty="0"/>
              <a:t>Section 5:</a:t>
            </a:r>
            <a:br>
              <a:rPr lang="en-US" dirty="0"/>
            </a:br>
            <a:r>
              <a:rPr lang="en-US" dirty="0"/>
              <a:t>Using Conventional ML techniques and Embeddings</a:t>
            </a:r>
          </a:p>
        </p:txBody>
      </p:sp>
    </p:spTree>
    <p:extLst>
      <p:ext uri="{BB962C8B-B14F-4D97-AF65-F5344CB8AC3E}">
        <p14:creationId xmlns:p14="http://schemas.microsoft.com/office/powerpoint/2010/main" val="31573734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8700" y="514351"/>
            <a:ext cx="7200900" cy="973628"/>
          </a:xfrm>
        </p:spPr>
        <p:txBody>
          <a:bodyPr/>
          <a:lstStyle/>
          <a:p>
            <a:r>
              <a:rPr lang="en-US" dirty="0"/>
              <a:t>ML Prototypes : Conventional Model Variations</a:t>
            </a:r>
            <a:endParaRPr lang="en-IN" dirty="0"/>
          </a:p>
        </p:txBody>
      </p:sp>
      <p:graphicFrame>
        <p:nvGraphicFramePr>
          <p:cNvPr id="3" name="Table 2">
            <a:extLst>
              <a:ext uri="{FF2B5EF4-FFF2-40B4-BE49-F238E27FC236}">
                <a16:creationId xmlns:a16="http://schemas.microsoft.com/office/drawing/2014/main" id="{43D3705A-060A-AFBC-9317-C83487D37BD5}"/>
              </a:ext>
            </a:extLst>
          </p:cNvPr>
          <p:cNvGraphicFramePr>
            <a:graphicFrameLocks noGrp="1"/>
          </p:cNvGraphicFramePr>
          <p:nvPr>
            <p:extLst>
              <p:ext uri="{D42A27DB-BD31-4B8C-83A1-F6EECF244321}">
                <p14:modId xmlns:p14="http://schemas.microsoft.com/office/powerpoint/2010/main" val="3036972451"/>
              </p:ext>
            </p:extLst>
          </p:nvPr>
        </p:nvGraphicFramePr>
        <p:xfrm>
          <a:off x="808264" y="1987790"/>
          <a:ext cx="8100000" cy="1887466"/>
        </p:xfrm>
        <a:graphic>
          <a:graphicData uri="http://schemas.openxmlformats.org/drawingml/2006/table">
            <a:tbl>
              <a:tblPr>
                <a:tableStyleId>{616DA210-FB5B-4158-B5E0-FEB733F419BA}</a:tableStyleId>
              </a:tblPr>
              <a:tblGrid>
                <a:gridCol w="900000">
                  <a:extLst>
                    <a:ext uri="{9D8B030D-6E8A-4147-A177-3AD203B41FA5}">
                      <a16:colId xmlns:a16="http://schemas.microsoft.com/office/drawing/2014/main" val="1128875068"/>
                    </a:ext>
                  </a:extLst>
                </a:gridCol>
                <a:gridCol w="900000">
                  <a:extLst>
                    <a:ext uri="{9D8B030D-6E8A-4147-A177-3AD203B41FA5}">
                      <a16:colId xmlns:a16="http://schemas.microsoft.com/office/drawing/2014/main" val="2478673483"/>
                    </a:ext>
                  </a:extLst>
                </a:gridCol>
                <a:gridCol w="900000">
                  <a:extLst>
                    <a:ext uri="{9D8B030D-6E8A-4147-A177-3AD203B41FA5}">
                      <a16:colId xmlns:a16="http://schemas.microsoft.com/office/drawing/2014/main" val="3047967516"/>
                    </a:ext>
                  </a:extLst>
                </a:gridCol>
                <a:gridCol w="900000">
                  <a:extLst>
                    <a:ext uri="{9D8B030D-6E8A-4147-A177-3AD203B41FA5}">
                      <a16:colId xmlns:a16="http://schemas.microsoft.com/office/drawing/2014/main" val="2840887620"/>
                    </a:ext>
                  </a:extLst>
                </a:gridCol>
                <a:gridCol w="900000">
                  <a:extLst>
                    <a:ext uri="{9D8B030D-6E8A-4147-A177-3AD203B41FA5}">
                      <a16:colId xmlns:a16="http://schemas.microsoft.com/office/drawing/2014/main" val="4029712926"/>
                    </a:ext>
                  </a:extLst>
                </a:gridCol>
                <a:gridCol w="900000">
                  <a:extLst>
                    <a:ext uri="{9D8B030D-6E8A-4147-A177-3AD203B41FA5}">
                      <a16:colId xmlns:a16="http://schemas.microsoft.com/office/drawing/2014/main" val="2203885423"/>
                    </a:ext>
                  </a:extLst>
                </a:gridCol>
                <a:gridCol w="900000">
                  <a:extLst>
                    <a:ext uri="{9D8B030D-6E8A-4147-A177-3AD203B41FA5}">
                      <a16:colId xmlns:a16="http://schemas.microsoft.com/office/drawing/2014/main" val="627666617"/>
                    </a:ext>
                  </a:extLst>
                </a:gridCol>
                <a:gridCol w="900000">
                  <a:extLst>
                    <a:ext uri="{9D8B030D-6E8A-4147-A177-3AD203B41FA5}">
                      <a16:colId xmlns:a16="http://schemas.microsoft.com/office/drawing/2014/main" val="3955864428"/>
                    </a:ext>
                  </a:extLst>
                </a:gridCol>
                <a:gridCol w="900000">
                  <a:extLst>
                    <a:ext uri="{9D8B030D-6E8A-4147-A177-3AD203B41FA5}">
                      <a16:colId xmlns:a16="http://schemas.microsoft.com/office/drawing/2014/main" val="3820000850"/>
                    </a:ext>
                  </a:extLst>
                </a:gridCol>
              </a:tblGrid>
              <a:tr h="461496">
                <a:tc>
                  <a:txBody>
                    <a:bodyPr/>
                    <a:lstStyle/>
                    <a:p>
                      <a:pPr algn="ctr" fontAlgn="b"/>
                      <a:r>
                        <a:rPr lang="en-IN" sz="1000" b="1" u="none" strike="noStrike" dirty="0">
                          <a:effectLst/>
                        </a:rPr>
                        <a:t>Model</a:t>
                      </a:r>
                      <a:endParaRPr lang="en-IN" sz="1000" b="1" i="0" u="none" strike="noStrike" dirty="0">
                        <a:solidFill>
                          <a:srgbClr val="000000"/>
                        </a:solidFill>
                        <a:effectLst/>
                        <a:latin typeface="Calibri" panose="020F0502020204030204" pitchFamily="34" charset="0"/>
                      </a:endParaRPr>
                    </a:p>
                  </a:txBody>
                  <a:tcPr marL="6889" marR="6889" marT="6889" marB="0" anchor="ctr"/>
                </a:tc>
                <a:tc>
                  <a:txBody>
                    <a:bodyPr/>
                    <a:lstStyle/>
                    <a:p>
                      <a:pPr algn="ctr" fontAlgn="b"/>
                      <a:r>
                        <a:rPr lang="en-IN" sz="1000" b="1" u="none" strike="noStrike" dirty="0">
                          <a:effectLst/>
                        </a:rPr>
                        <a:t>SBERT</a:t>
                      </a:r>
                      <a:endParaRPr lang="en-IN" sz="1000" b="1" i="0" u="none" strike="noStrike" dirty="0">
                        <a:solidFill>
                          <a:srgbClr val="000000"/>
                        </a:solidFill>
                        <a:effectLst/>
                        <a:latin typeface="Calibri" panose="020F0502020204030204" pitchFamily="34" charset="0"/>
                      </a:endParaRPr>
                    </a:p>
                  </a:txBody>
                  <a:tcPr marL="6889" marR="6889" marT="6889" marB="0" anchor="ctr"/>
                </a:tc>
                <a:tc>
                  <a:txBody>
                    <a:bodyPr/>
                    <a:lstStyle/>
                    <a:p>
                      <a:pPr algn="ctr" fontAlgn="b"/>
                      <a:r>
                        <a:rPr lang="en-IN" sz="1000" b="1" u="none" strike="noStrike" dirty="0">
                          <a:effectLst/>
                        </a:rPr>
                        <a:t>SMOTE</a:t>
                      </a:r>
                      <a:endParaRPr lang="en-IN" sz="1000" b="1" i="0" u="none" strike="noStrike" dirty="0">
                        <a:solidFill>
                          <a:srgbClr val="000000"/>
                        </a:solidFill>
                        <a:effectLst/>
                        <a:latin typeface="Calibri" panose="020F0502020204030204" pitchFamily="34" charset="0"/>
                      </a:endParaRPr>
                    </a:p>
                  </a:txBody>
                  <a:tcPr marL="6889" marR="6889" marT="6889" marB="0" anchor="ctr"/>
                </a:tc>
                <a:tc>
                  <a:txBody>
                    <a:bodyPr/>
                    <a:lstStyle/>
                    <a:p>
                      <a:pPr algn="ctr" fontAlgn="b"/>
                      <a:r>
                        <a:rPr lang="en-IN" sz="1000" b="1" u="none" strike="noStrike" dirty="0">
                          <a:effectLst/>
                        </a:rPr>
                        <a:t>Count Vectorizer</a:t>
                      </a:r>
                      <a:endParaRPr lang="en-IN" sz="1000" b="1" i="0" u="none" strike="noStrike" dirty="0">
                        <a:solidFill>
                          <a:srgbClr val="000000"/>
                        </a:solidFill>
                        <a:effectLst/>
                        <a:latin typeface="Calibri" panose="020F0502020204030204" pitchFamily="34" charset="0"/>
                      </a:endParaRPr>
                    </a:p>
                  </a:txBody>
                  <a:tcPr marL="6889" marR="6889" marT="6889" marB="0" anchor="ctr"/>
                </a:tc>
                <a:tc>
                  <a:txBody>
                    <a:bodyPr/>
                    <a:lstStyle/>
                    <a:p>
                      <a:pPr algn="ctr" fontAlgn="b"/>
                      <a:r>
                        <a:rPr lang="en-IN" sz="1000" b="1" u="none" strike="noStrike" dirty="0">
                          <a:effectLst/>
                        </a:rPr>
                        <a:t>TF-IDF</a:t>
                      </a:r>
                      <a:endParaRPr lang="en-IN" sz="1000" b="1" i="0" u="none" strike="noStrike" dirty="0">
                        <a:solidFill>
                          <a:srgbClr val="000000"/>
                        </a:solidFill>
                        <a:effectLst/>
                        <a:latin typeface="Calibri" panose="020F0502020204030204" pitchFamily="34" charset="0"/>
                      </a:endParaRPr>
                    </a:p>
                  </a:txBody>
                  <a:tcPr marL="6889" marR="6889" marT="6889" marB="0" anchor="ctr"/>
                </a:tc>
                <a:tc>
                  <a:txBody>
                    <a:bodyPr/>
                    <a:lstStyle/>
                    <a:p>
                      <a:pPr algn="ctr" fontAlgn="b"/>
                      <a:r>
                        <a:rPr lang="en-IN" sz="1000" b="1" u="none" strike="noStrike" dirty="0">
                          <a:effectLst/>
                        </a:rPr>
                        <a:t>Word2Vec</a:t>
                      </a:r>
                      <a:endParaRPr lang="en-IN" sz="1000" b="1" i="0" u="none" strike="noStrike" dirty="0">
                        <a:solidFill>
                          <a:srgbClr val="000000"/>
                        </a:solidFill>
                        <a:effectLst/>
                        <a:latin typeface="Calibri" panose="020F0502020204030204" pitchFamily="34" charset="0"/>
                      </a:endParaRPr>
                    </a:p>
                  </a:txBody>
                  <a:tcPr marL="6889" marR="6889" marT="6889" marB="0" anchor="ctr"/>
                </a:tc>
                <a:tc>
                  <a:txBody>
                    <a:bodyPr/>
                    <a:lstStyle/>
                    <a:p>
                      <a:pPr algn="ctr" fontAlgn="b"/>
                      <a:r>
                        <a:rPr lang="en-IN" sz="1000" b="1" u="none" strike="noStrike" dirty="0">
                          <a:effectLst/>
                        </a:rPr>
                        <a:t>Neural Network</a:t>
                      </a:r>
                      <a:endParaRPr lang="en-IN" sz="1000" b="1" i="0" u="none" strike="noStrike" dirty="0">
                        <a:solidFill>
                          <a:srgbClr val="000000"/>
                        </a:solidFill>
                        <a:effectLst/>
                        <a:latin typeface="Calibri" panose="020F0502020204030204" pitchFamily="34" charset="0"/>
                      </a:endParaRPr>
                    </a:p>
                  </a:txBody>
                  <a:tcPr marL="6889" marR="6889" marT="6889" marB="0" anchor="ctr"/>
                </a:tc>
                <a:tc>
                  <a:txBody>
                    <a:bodyPr/>
                    <a:lstStyle/>
                    <a:p>
                      <a:pPr algn="ctr" fontAlgn="b"/>
                      <a:r>
                        <a:rPr lang="en-IN" sz="1000" b="1" u="none" strike="noStrike" dirty="0">
                          <a:effectLst/>
                        </a:rPr>
                        <a:t>Random Forest</a:t>
                      </a:r>
                      <a:endParaRPr lang="en-IN" sz="1000" b="1" i="0" u="none" strike="noStrike" dirty="0">
                        <a:solidFill>
                          <a:srgbClr val="000000"/>
                        </a:solidFill>
                        <a:effectLst/>
                        <a:latin typeface="Calibri" panose="020F0502020204030204" pitchFamily="34" charset="0"/>
                      </a:endParaRPr>
                    </a:p>
                  </a:txBody>
                  <a:tcPr marL="6889" marR="6889" marT="6889" marB="0" anchor="ctr"/>
                </a:tc>
                <a:tc>
                  <a:txBody>
                    <a:bodyPr/>
                    <a:lstStyle/>
                    <a:p>
                      <a:pPr algn="ctr" fontAlgn="b"/>
                      <a:r>
                        <a:rPr lang="en-IN" sz="1000" b="1" u="none" strike="noStrike" dirty="0">
                          <a:effectLst/>
                        </a:rPr>
                        <a:t>SVM</a:t>
                      </a:r>
                      <a:endParaRPr lang="en-IN" sz="1000" b="1" i="0" u="none" strike="noStrike" dirty="0">
                        <a:solidFill>
                          <a:srgbClr val="000000"/>
                        </a:solidFill>
                        <a:effectLst/>
                        <a:latin typeface="Calibri" panose="020F0502020204030204" pitchFamily="34" charset="0"/>
                      </a:endParaRPr>
                    </a:p>
                  </a:txBody>
                  <a:tcPr marL="6889" marR="6889" marT="6889" marB="0" anchor="ctr"/>
                </a:tc>
                <a:extLst>
                  <a:ext uri="{0D108BD9-81ED-4DB2-BD59-A6C34878D82A}">
                    <a16:rowId xmlns:a16="http://schemas.microsoft.com/office/drawing/2014/main" val="1948550913"/>
                  </a:ext>
                </a:extLst>
              </a:tr>
              <a:tr h="285194">
                <a:tc>
                  <a:txBody>
                    <a:bodyPr/>
                    <a:lstStyle/>
                    <a:p>
                      <a:pPr algn="ctr" fontAlgn="b"/>
                      <a:r>
                        <a:rPr lang="en-IN" sz="1000" b="1" u="none" strike="noStrike" dirty="0">
                          <a:effectLst/>
                          <a:hlinkClick r:id="rId2" action="ppaction://hlinksldjump"/>
                        </a:rPr>
                        <a:t>Conv #1</a:t>
                      </a:r>
                      <a:endParaRPr lang="en-IN" sz="1000" b="1" i="0" u="none" strike="noStrike" dirty="0">
                        <a:solidFill>
                          <a:srgbClr val="375623"/>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a:effectLst/>
                        </a:rPr>
                        <a:t> </a:t>
                      </a:r>
                      <a:endParaRPr lang="en-IN" sz="1000" b="1" i="0" u="none" strike="noStrike">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a:effectLst/>
                        </a:rPr>
                        <a:t> </a:t>
                      </a:r>
                      <a:endParaRPr lang="en-IN" sz="1000" b="1" i="0" u="none" strike="noStrike">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a:effectLst/>
                        </a:rPr>
                        <a:t> </a:t>
                      </a:r>
                      <a:endParaRPr lang="en-IN" sz="1000" b="1" i="0" u="none" strike="noStrike">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a:effectLst/>
                        </a:rPr>
                        <a:t> </a:t>
                      </a:r>
                      <a:endParaRPr lang="en-IN" sz="1000" b="1" i="0" u="none" strike="noStrike">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a:effectLst/>
                        </a:rPr>
                        <a:t>✓</a:t>
                      </a:r>
                      <a:endParaRPr lang="en-IN" sz="1000" b="1" i="0" u="none" strike="noStrike">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a:effectLst/>
                        </a:rPr>
                        <a:t> </a:t>
                      </a:r>
                      <a:endParaRPr lang="en-IN" sz="1000" b="1" i="0" u="none" strike="noStrike">
                        <a:solidFill>
                          <a:srgbClr val="548235"/>
                        </a:solidFill>
                        <a:effectLst/>
                        <a:latin typeface="Calibri" panose="020F0502020204030204" pitchFamily="34" charset="0"/>
                      </a:endParaRPr>
                    </a:p>
                  </a:txBody>
                  <a:tcPr marL="6889" marR="6889" marT="6889" marB="0" anchor="ctr"/>
                </a:tc>
                <a:extLst>
                  <a:ext uri="{0D108BD9-81ED-4DB2-BD59-A6C34878D82A}">
                    <a16:rowId xmlns:a16="http://schemas.microsoft.com/office/drawing/2014/main" val="709546029"/>
                  </a:ext>
                </a:extLst>
              </a:tr>
              <a:tr h="285194">
                <a:tc>
                  <a:txBody>
                    <a:bodyPr/>
                    <a:lstStyle/>
                    <a:p>
                      <a:pPr algn="ctr" fontAlgn="b"/>
                      <a:r>
                        <a:rPr lang="en-IN" sz="1000" b="1" u="none" strike="noStrike" dirty="0">
                          <a:effectLst/>
                          <a:hlinkClick r:id="rId3" action="ppaction://hlinksldjump"/>
                        </a:rPr>
                        <a:t>Conv #2</a:t>
                      </a:r>
                      <a:endParaRPr lang="en-IN" sz="1000" b="1" i="0" u="none" strike="noStrike" dirty="0">
                        <a:solidFill>
                          <a:srgbClr val="375623"/>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extLst>
                  <a:ext uri="{0D108BD9-81ED-4DB2-BD59-A6C34878D82A}">
                    <a16:rowId xmlns:a16="http://schemas.microsoft.com/office/drawing/2014/main" val="2086131544"/>
                  </a:ext>
                </a:extLst>
              </a:tr>
              <a:tr h="285194">
                <a:tc>
                  <a:txBody>
                    <a:bodyPr/>
                    <a:lstStyle/>
                    <a:p>
                      <a:pPr algn="ctr" fontAlgn="b"/>
                      <a:r>
                        <a:rPr lang="en-IN" sz="1000" b="1" u="none" strike="noStrike" dirty="0">
                          <a:effectLst/>
                          <a:hlinkClick r:id="rId4" action="ppaction://hlinksldjump"/>
                        </a:rPr>
                        <a:t>Conv #3</a:t>
                      </a:r>
                      <a:endParaRPr lang="en-IN" sz="1000" b="1" i="0" u="none" strike="noStrike" dirty="0">
                        <a:solidFill>
                          <a:srgbClr val="375623"/>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a:effectLst/>
                        </a:rPr>
                        <a:t>✓</a:t>
                      </a:r>
                      <a:endParaRPr lang="en-IN" sz="1000" b="1" i="0" u="none" strike="noStrike">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a:effectLst/>
                        </a:rPr>
                        <a:t> </a:t>
                      </a:r>
                      <a:endParaRPr lang="en-IN" sz="1000" b="1" i="0" u="none" strike="noStrike">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extLst>
                  <a:ext uri="{0D108BD9-81ED-4DB2-BD59-A6C34878D82A}">
                    <a16:rowId xmlns:a16="http://schemas.microsoft.com/office/drawing/2014/main" val="2405359453"/>
                  </a:ext>
                </a:extLst>
              </a:tr>
              <a:tr h="285194">
                <a:tc>
                  <a:txBody>
                    <a:bodyPr/>
                    <a:lstStyle/>
                    <a:p>
                      <a:pPr algn="ctr" fontAlgn="b"/>
                      <a:r>
                        <a:rPr lang="en-IN" sz="1000" b="1" u="none" strike="noStrike" dirty="0">
                          <a:effectLst/>
                          <a:hlinkClick r:id="rId5" action="ppaction://hlinksldjump"/>
                        </a:rPr>
                        <a:t>Conv #4</a:t>
                      </a:r>
                      <a:endParaRPr lang="en-IN" sz="1000" b="1" i="0" u="none" strike="noStrike" dirty="0">
                        <a:solidFill>
                          <a:srgbClr val="375623"/>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a:effectLst/>
                        </a:rPr>
                        <a:t> </a:t>
                      </a:r>
                      <a:endParaRPr lang="en-IN" sz="1000" b="1" i="0" u="none" strike="noStrike">
                        <a:solidFill>
                          <a:srgbClr val="548235"/>
                        </a:solidFill>
                        <a:effectLst/>
                        <a:latin typeface="Calibri" panose="020F0502020204030204" pitchFamily="34" charset="0"/>
                      </a:endParaRPr>
                    </a:p>
                  </a:txBody>
                  <a:tcPr marL="6889" marR="6889" marT="6889" marB="0" anchor="ctr"/>
                </a:tc>
                <a:extLst>
                  <a:ext uri="{0D108BD9-81ED-4DB2-BD59-A6C34878D82A}">
                    <a16:rowId xmlns:a16="http://schemas.microsoft.com/office/drawing/2014/main" val="673751808"/>
                  </a:ext>
                </a:extLst>
              </a:tr>
              <a:tr h="285194">
                <a:tc>
                  <a:txBody>
                    <a:bodyPr/>
                    <a:lstStyle/>
                    <a:p>
                      <a:pPr algn="ctr" fontAlgn="b"/>
                      <a:r>
                        <a:rPr lang="en-IN" sz="1000" b="1" u="none" strike="noStrike" dirty="0">
                          <a:effectLst/>
                          <a:hlinkClick r:id="rId6" action="ppaction://hlinksldjump"/>
                        </a:rPr>
                        <a:t>Conv #5</a:t>
                      </a:r>
                      <a:endParaRPr lang="en-IN" sz="1000" b="1" i="0" u="none" strike="noStrike" dirty="0">
                        <a:solidFill>
                          <a:srgbClr val="375623"/>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tc>
                  <a:txBody>
                    <a:bodyPr/>
                    <a:lstStyle/>
                    <a:p>
                      <a:pPr algn="ctr" fontAlgn="b"/>
                      <a:r>
                        <a:rPr lang="en-IN" sz="1000" u="none" strike="noStrike" dirty="0">
                          <a:effectLst/>
                        </a:rPr>
                        <a:t> </a:t>
                      </a:r>
                      <a:endParaRPr lang="en-IN" sz="1000" b="1" i="0" u="none" strike="noStrike" dirty="0">
                        <a:solidFill>
                          <a:srgbClr val="548235"/>
                        </a:solidFill>
                        <a:effectLst/>
                        <a:latin typeface="Calibri" panose="020F0502020204030204" pitchFamily="34" charset="0"/>
                      </a:endParaRPr>
                    </a:p>
                  </a:txBody>
                  <a:tcPr marL="6889" marR="6889" marT="6889" marB="0" anchor="ctr"/>
                </a:tc>
                <a:extLst>
                  <a:ext uri="{0D108BD9-81ED-4DB2-BD59-A6C34878D82A}">
                    <a16:rowId xmlns:a16="http://schemas.microsoft.com/office/drawing/2014/main" val="1607298432"/>
                  </a:ext>
                </a:extLst>
              </a:tr>
            </a:tbl>
          </a:graphicData>
        </a:graphic>
      </p:graphicFrame>
    </p:spTree>
    <p:extLst>
      <p:ext uri="{BB962C8B-B14F-4D97-AF65-F5344CB8AC3E}">
        <p14:creationId xmlns:p14="http://schemas.microsoft.com/office/powerpoint/2010/main" val="21285852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29BA4-AA1E-8BDE-3DD8-A681CA896632}"/>
              </a:ext>
            </a:extLst>
          </p:cNvPr>
          <p:cNvSpPr>
            <a:spLocks noGrp="1"/>
          </p:cNvSpPr>
          <p:nvPr>
            <p:ph type="title"/>
          </p:nvPr>
        </p:nvSpPr>
        <p:spPr>
          <a:xfrm>
            <a:off x="542139" y="185737"/>
            <a:ext cx="7200900" cy="1114425"/>
          </a:xfrm>
        </p:spPr>
        <p:txBody>
          <a:bodyPr/>
          <a:lstStyle/>
          <a:p>
            <a:r>
              <a:rPr lang="en-US" dirty="0"/>
              <a:t>Conv #1 : Using Random Forest Classifier and SBERT Embeddings</a:t>
            </a:r>
          </a:p>
        </p:txBody>
      </p:sp>
      <p:pic>
        <p:nvPicPr>
          <p:cNvPr id="5" name="Picture 4">
            <a:extLst>
              <a:ext uri="{FF2B5EF4-FFF2-40B4-BE49-F238E27FC236}">
                <a16:creationId xmlns:a16="http://schemas.microsoft.com/office/drawing/2014/main" id="{F6CCA9FC-8B5F-4384-068F-F77BFA9D91E2}"/>
              </a:ext>
            </a:extLst>
          </p:cNvPr>
          <p:cNvPicPr>
            <a:picLocks noChangeAspect="1"/>
          </p:cNvPicPr>
          <p:nvPr/>
        </p:nvPicPr>
        <p:blipFill>
          <a:blip r:embed="rId2"/>
          <a:stretch>
            <a:fillRect/>
          </a:stretch>
        </p:blipFill>
        <p:spPr>
          <a:xfrm>
            <a:off x="185778" y="1300161"/>
            <a:ext cx="5380071" cy="2218645"/>
          </a:xfrm>
          <a:prstGeom prst="rect">
            <a:avLst/>
          </a:prstGeom>
        </p:spPr>
      </p:pic>
      <p:graphicFrame>
        <p:nvGraphicFramePr>
          <p:cNvPr id="3" name="Table 2">
            <a:extLst>
              <a:ext uri="{FF2B5EF4-FFF2-40B4-BE49-F238E27FC236}">
                <a16:creationId xmlns:a16="http://schemas.microsoft.com/office/drawing/2014/main" id="{E4020369-F580-0FC0-0F90-E05D7FD6033D}"/>
              </a:ext>
            </a:extLst>
          </p:cNvPr>
          <p:cNvGraphicFramePr>
            <a:graphicFrameLocks noGrp="1"/>
          </p:cNvGraphicFramePr>
          <p:nvPr>
            <p:extLst>
              <p:ext uri="{D42A27DB-BD31-4B8C-83A1-F6EECF244321}">
                <p14:modId xmlns:p14="http://schemas.microsoft.com/office/powerpoint/2010/main" val="3100784066"/>
              </p:ext>
            </p:extLst>
          </p:nvPr>
        </p:nvGraphicFramePr>
        <p:xfrm>
          <a:off x="5570320" y="1300162"/>
          <a:ext cx="3492500" cy="1440000"/>
        </p:xfrm>
        <a:graphic>
          <a:graphicData uri="http://schemas.openxmlformats.org/drawingml/2006/table">
            <a:tbl>
              <a:tblPr>
                <a:tableStyleId>{616DA210-FB5B-4158-B5E0-FEB733F419BA}</a:tableStyleId>
              </a:tblPr>
              <a:tblGrid>
                <a:gridCol w="698500">
                  <a:extLst>
                    <a:ext uri="{9D8B030D-6E8A-4147-A177-3AD203B41FA5}">
                      <a16:colId xmlns:a16="http://schemas.microsoft.com/office/drawing/2014/main" val="2765839284"/>
                    </a:ext>
                  </a:extLst>
                </a:gridCol>
                <a:gridCol w="698500">
                  <a:extLst>
                    <a:ext uri="{9D8B030D-6E8A-4147-A177-3AD203B41FA5}">
                      <a16:colId xmlns:a16="http://schemas.microsoft.com/office/drawing/2014/main" val="1100365554"/>
                    </a:ext>
                  </a:extLst>
                </a:gridCol>
                <a:gridCol w="698500">
                  <a:extLst>
                    <a:ext uri="{9D8B030D-6E8A-4147-A177-3AD203B41FA5}">
                      <a16:colId xmlns:a16="http://schemas.microsoft.com/office/drawing/2014/main" val="2392339546"/>
                    </a:ext>
                  </a:extLst>
                </a:gridCol>
                <a:gridCol w="698500">
                  <a:extLst>
                    <a:ext uri="{9D8B030D-6E8A-4147-A177-3AD203B41FA5}">
                      <a16:colId xmlns:a16="http://schemas.microsoft.com/office/drawing/2014/main" val="1143254360"/>
                    </a:ext>
                  </a:extLst>
                </a:gridCol>
                <a:gridCol w="698500">
                  <a:extLst>
                    <a:ext uri="{9D8B030D-6E8A-4147-A177-3AD203B41FA5}">
                      <a16:colId xmlns:a16="http://schemas.microsoft.com/office/drawing/2014/main" val="1984849150"/>
                    </a:ext>
                  </a:extLst>
                </a:gridCol>
              </a:tblGrid>
              <a:tr h="28800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745333565"/>
                  </a:ext>
                </a:extLst>
              </a:tr>
              <a:tr h="288000">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0.42</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0.57</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6910959"/>
                  </a:ext>
                </a:extLst>
              </a:tr>
              <a:tr h="28800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0.26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0.40</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09758162"/>
                  </a:ext>
                </a:extLst>
              </a:tr>
              <a:tr h="28800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i="0" u="none" strike="noStrike" dirty="0">
                          <a:solidFill>
                            <a:srgbClr val="000000"/>
                          </a:solidFill>
                          <a:effectLst/>
                          <a:latin typeface="Calibri" panose="020F0502020204030204" pitchFamily="34" charset="0"/>
                        </a:rPr>
                        <a:t>1.00</a:t>
                      </a:r>
                    </a:p>
                  </a:txBody>
                  <a:tcPr marL="7620" marR="7620" marT="7620" marB="0" anchor="ctr"/>
                </a:tc>
                <a:tc>
                  <a:txBody>
                    <a:bodyPr/>
                    <a:lstStyle/>
                    <a:p>
                      <a:pPr algn="ctr" fontAlgn="b"/>
                      <a:r>
                        <a:rPr lang="en-IN" sz="1100" b="1" u="none" strike="noStrike" dirty="0">
                          <a:solidFill>
                            <a:srgbClr val="00B050"/>
                          </a:solidFill>
                          <a:effectLst/>
                        </a:rPr>
                        <a:t>0.98</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0323039"/>
                  </a:ext>
                </a:extLst>
              </a:tr>
              <a:tr h="28800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0.96</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7210791"/>
                  </a:ext>
                </a:extLst>
              </a:tr>
            </a:tbl>
          </a:graphicData>
        </a:graphic>
      </p:graphicFrame>
      <p:pic>
        <p:nvPicPr>
          <p:cNvPr id="4" name="Picture 3">
            <a:hlinkClick r:id="rId3" action="ppaction://hlinksldjump"/>
            <a:extLst>
              <a:ext uri="{FF2B5EF4-FFF2-40B4-BE49-F238E27FC236}">
                <a16:creationId xmlns:a16="http://schemas.microsoft.com/office/drawing/2014/main" id="{4DAE0F20-19AB-77A8-DB5B-366EE8C91895}"/>
              </a:ext>
            </a:extLst>
          </p:cNvPr>
          <p:cNvPicPr>
            <a:picLocks noChangeAspect="1"/>
          </p:cNvPicPr>
          <p:nvPr/>
        </p:nvPicPr>
        <p:blipFill>
          <a:blip r:embed="rId4"/>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7984030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BDC77-A736-6860-15ED-3B6BC67BBB42}"/>
              </a:ext>
            </a:extLst>
          </p:cNvPr>
          <p:cNvSpPr>
            <a:spLocks noGrp="1"/>
          </p:cNvSpPr>
          <p:nvPr>
            <p:ph type="title"/>
          </p:nvPr>
        </p:nvSpPr>
        <p:spPr>
          <a:xfrm>
            <a:off x="550527" y="185738"/>
            <a:ext cx="7961705" cy="695412"/>
          </a:xfrm>
        </p:spPr>
        <p:txBody>
          <a:bodyPr>
            <a:normAutofit fontScale="90000"/>
          </a:bodyPr>
          <a:lstStyle/>
          <a:p>
            <a:r>
              <a:rPr lang="en-US" dirty="0"/>
              <a:t>Conv #2 : Using SVM and SBERT Embeddings</a:t>
            </a:r>
          </a:p>
        </p:txBody>
      </p:sp>
      <p:pic>
        <p:nvPicPr>
          <p:cNvPr id="5" name="Picture 4">
            <a:extLst>
              <a:ext uri="{FF2B5EF4-FFF2-40B4-BE49-F238E27FC236}">
                <a16:creationId xmlns:a16="http://schemas.microsoft.com/office/drawing/2014/main" id="{F3F5FA29-4D06-8979-273B-72B8550A9A69}"/>
              </a:ext>
            </a:extLst>
          </p:cNvPr>
          <p:cNvPicPr>
            <a:picLocks noChangeAspect="1"/>
          </p:cNvPicPr>
          <p:nvPr/>
        </p:nvPicPr>
        <p:blipFill>
          <a:blip r:embed="rId3"/>
          <a:stretch>
            <a:fillRect/>
          </a:stretch>
        </p:blipFill>
        <p:spPr>
          <a:xfrm>
            <a:off x="118274" y="1338763"/>
            <a:ext cx="5403604" cy="2245358"/>
          </a:xfrm>
          <a:prstGeom prst="rect">
            <a:avLst/>
          </a:prstGeom>
        </p:spPr>
      </p:pic>
      <p:graphicFrame>
        <p:nvGraphicFramePr>
          <p:cNvPr id="3" name="Table 2">
            <a:extLst>
              <a:ext uri="{FF2B5EF4-FFF2-40B4-BE49-F238E27FC236}">
                <a16:creationId xmlns:a16="http://schemas.microsoft.com/office/drawing/2014/main" id="{4029F4B0-96F8-531A-49D8-B67FE389F85A}"/>
              </a:ext>
            </a:extLst>
          </p:cNvPr>
          <p:cNvGraphicFramePr>
            <a:graphicFrameLocks noGrp="1"/>
          </p:cNvGraphicFramePr>
          <p:nvPr>
            <p:extLst>
              <p:ext uri="{D42A27DB-BD31-4B8C-83A1-F6EECF244321}">
                <p14:modId xmlns:p14="http://schemas.microsoft.com/office/powerpoint/2010/main" val="3181573317"/>
              </p:ext>
            </p:extLst>
          </p:nvPr>
        </p:nvGraphicFramePr>
        <p:xfrm>
          <a:off x="5553991" y="1338763"/>
          <a:ext cx="3492500" cy="1440000"/>
        </p:xfrm>
        <a:graphic>
          <a:graphicData uri="http://schemas.openxmlformats.org/drawingml/2006/table">
            <a:tbl>
              <a:tblPr>
                <a:tableStyleId>{616DA210-FB5B-4158-B5E0-FEB733F419BA}</a:tableStyleId>
              </a:tblPr>
              <a:tblGrid>
                <a:gridCol w="698500">
                  <a:extLst>
                    <a:ext uri="{9D8B030D-6E8A-4147-A177-3AD203B41FA5}">
                      <a16:colId xmlns:a16="http://schemas.microsoft.com/office/drawing/2014/main" val="2765839284"/>
                    </a:ext>
                  </a:extLst>
                </a:gridCol>
                <a:gridCol w="698500">
                  <a:extLst>
                    <a:ext uri="{9D8B030D-6E8A-4147-A177-3AD203B41FA5}">
                      <a16:colId xmlns:a16="http://schemas.microsoft.com/office/drawing/2014/main" val="1100365554"/>
                    </a:ext>
                  </a:extLst>
                </a:gridCol>
                <a:gridCol w="698500">
                  <a:extLst>
                    <a:ext uri="{9D8B030D-6E8A-4147-A177-3AD203B41FA5}">
                      <a16:colId xmlns:a16="http://schemas.microsoft.com/office/drawing/2014/main" val="2392339546"/>
                    </a:ext>
                  </a:extLst>
                </a:gridCol>
                <a:gridCol w="698500">
                  <a:extLst>
                    <a:ext uri="{9D8B030D-6E8A-4147-A177-3AD203B41FA5}">
                      <a16:colId xmlns:a16="http://schemas.microsoft.com/office/drawing/2014/main" val="1143254360"/>
                    </a:ext>
                  </a:extLst>
                </a:gridCol>
                <a:gridCol w="698500">
                  <a:extLst>
                    <a:ext uri="{9D8B030D-6E8A-4147-A177-3AD203B41FA5}">
                      <a16:colId xmlns:a16="http://schemas.microsoft.com/office/drawing/2014/main" val="1984849150"/>
                    </a:ext>
                  </a:extLst>
                </a:gridCol>
              </a:tblGrid>
              <a:tr h="28800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745333565"/>
                  </a:ext>
                </a:extLst>
              </a:tr>
              <a:tr h="288000">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0.81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0.54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0.65</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6910959"/>
                  </a:ext>
                </a:extLst>
              </a:tr>
              <a:tr h="28800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0.74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0.48</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09758162"/>
                  </a:ext>
                </a:extLst>
              </a:tr>
              <a:tr h="28800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0.99</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0.98</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0323039"/>
                  </a:ext>
                </a:extLst>
              </a:tr>
              <a:tr h="28800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0.96</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7210791"/>
                  </a:ext>
                </a:extLst>
              </a:tr>
            </a:tbl>
          </a:graphicData>
        </a:graphic>
      </p:graphicFrame>
      <p:pic>
        <p:nvPicPr>
          <p:cNvPr id="6" name="Picture 5">
            <a:hlinkClick r:id="rId4" action="ppaction://hlinksldjump"/>
            <a:extLst>
              <a:ext uri="{FF2B5EF4-FFF2-40B4-BE49-F238E27FC236}">
                <a16:creationId xmlns:a16="http://schemas.microsoft.com/office/drawing/2014/main" id="{6FA6C176-A5CA-22E6-52FA-653CCFB7B94E}"/>
              </a:ext>
            </a:extLst>
          </p:cNvPr>
          <p:cNvPicPr>
            <a:picLocks noChangeAspect="1"/>
          </p:cNvPicPr>
          <p:nvPr/>
        </p:nvPicPr>
        <p:blipFill>
          <a:blip r:embed="rId5"/>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28158554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977CF-6894-038F-03E6-57AA0C7690E1}"/>
              </a:ext>
            </a:extLst>
          </p:cNvPr>
          <p:cNvSpPr>
            <a:spLocks noGrp="1"/>
          </p:cNvSpPr>
          <p:nvPr>
            <p:ph type="title"/>
          </p:nvPr>
        </p:nvSpPr>
        <p:spPr>
          <a:xfrm>
            <a:off x="542138" y="185737"/>
            <a:ext cx="7200900" cy="1114425"/>
          </a:xfrm>
        </p:spPr>
        <p:txBody>
          <a:bodyPr/>
          <a:lstStyle/>
          <a:p>
            <a:r>
              <a:rPr lang="en-US" dirty="0"/>
              <a:t>Conv #3 : Using Neural Network and </a:t>
            </a:r>
            <a:r>
              <a:rPr lang="en-US" dirty="0" err="1"/>
              <a:t>CountVectoriser</a:t>
            </a:r>
            <a:endParaRPr lang="en-US" dirty="0"/>
          </a:p>
        </p:txBody>
      </p:sp>
      <p:pic>
        <p:nvPicPr>
          <p:cNvPr id="5" name="Picture 4">
            <a:extLst>
              <a:ext uri="{FF2B5EF4-FFF2-40B4-BE49-F238E27FC236}">
                <a16:creationId xmlns:a16="http://schemas.microsoft.com/office/drawing/2014/main" id="{C6D16ED2-0A70-EDAA-5A9C-562862014C6A}"/>
              </a:ext>
            </a:extLst>
          </p:cNvPr>
          <p:cNvPicPr>
            <a:picLocks noChangeAspect="1"/>
          </p:cNvPicPr>
          <p:nvPr/>
        </p:nvPicPr>
        <p:blipFill>
          <a:blip r:embed="rId2"/>
          <a:stretch>
            <a:fillRect/>
          </a:stretch>
        </p:blipFill>
        <p:spPr>
          <a:xfrm>
            <a:off x="129531" y="1317589"/>
            <a:ext cx="5375967" cy="2233875"/>
          </a:xfrm>
          <a:prstGeom prst="rect">
            <a:avLst/>
          </a:prstGeom>
        </p:spPr>
      </p:pic>
      <p:graphicFrame>
        <p:nvGraphicFramePr>
          <p:cNvPr id="3" name="Table 2">
            <a:extLst>
              <a:ext uri="{FF2B5EF4-FFF2-40B4-BE49-F238E27FC236}">
                <a16:creationId xmlns:a16="http://schemas.microsoft.com/office/drawing/2014/main" id="{2ADAB9E2-B48E-CFBC-4735-EB405FBE8BBC}"/>
              </a:ext>
            </a:extLst>
          </p:cNvPr>
          <p:cNvGraphicFramePr>
            <a:graphicFrameLocks noGrp="1"/>
          </p:cNvGraphicFramePr>
          <p:nvPr>
            <p:extLst>
              <p:ext uri="{D42A27DB-BD31-4B8C-83A1-F6EECF244321}">
                <p14:modId xmlns:p14="http://schemas.microsoft.com/office/powerpoint/2010/main" val="3921824723"/>
              </p:ext>
            </p:extLst>
          </p:nvPr>
        </p:nvGraphicFramePr>
        <p:xfrm>
          <a:off x="5500691" y="1317590"/>
          <a:ext cx="3492500" cy="1440000"/>
        </p:xfrm>
        <a:graphic>
          <a:graphicData uri="http://schemas.openxmlformats.org/drawingml/2006/table">
            <a:tbl>
              <a:tblPr>
                <a:tableStyleId>{616DA210-FB5B-4158-B5E0-FEB733F419BA}</a:tableStyleId>
              </a:tblPr>
              <a:tblGrid>
                <a:gridCol w="698500">
                  <a:extLst>
                    <a:ext uri="{9D8B030D-6E8A-4147-A177-3AD203B41FA5}">
                      <a16:colId xmlns:a16="http://schemas.microsoft.com/office/drawing/2014/main" val="2765839284"/>
                    </a:ext>
                  </a:extLst>
                </a:gridCol>
                <a:gridCol w="698500">
                  <a:extLst>
                    <a:ext uri="{9D8B030D-6E8A-4147-A177-3AD203B41FA5}">
                      <a16:colId xmlns:a16="http://schemas.microsoft.com/office/drawing/2014/main" val="1100365554"/>
                    </a:ext>
                  </a:extLst>
                </a:gridCol>
                <a:gridCol w="698500">
                  <a:extLst>
                    <a:ext uri="{9D8B030D-6E8A-4147-A177-3AD203B41FA5}">
                      <a16:colId xmlns:a16="http://schemas.microsoft.com/office/drawing/2014/main" val="2392339546"/>
                    </a:ext>
                  </a:extLst>
                </a:gridCol>
                <a:gridCol w="698500">
                  <a:extLst>
                    <a:ext uri="{9D8B030D-6E8A-4147-A177-3AD203B41FA5}">
                      <a16:colId xmlns:a16="http://schemas.microsoft.com/office/drawing/2014/main" val="1143254360"/>
                    </a:ext>
                  </a:extLst>
                </a:gridCol>
                <a:gridCol w="698500">
                  <a:extLst>
                    <a:ext uri="{9D8B030D-6E8A-4147-A177-3AD203B41FA5}">
                      <a16:colId xmlns:a16="http://schemas.microsoft.com/office/drawing/2014/main" val="1984849150"/>
                    </a:ext>
                  </a:extLst>
                </a:gridCol>
              </a:tblGrid>
              <a:tr h="28800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745333565"/>
                  </a:ext>
                </a:extLst>
              </a:tr>
              <a:tr h="288000">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0.44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i="0" u="none" strike="noStrike" dirty="0">
                          <a:solidFill>
                            <a:srgbClr val="000000"/>
                          </a:solidFill>
                          <a:effectLst/>
                          <a:latin typeface="Calibri" panose="020F0502020204030204" pitchFamily="34" charset="0"/>
                        </a:rPr>
                        <a:t>1.00</a:t>
                      </a:r>
                    </a:p>
                  </a:txBody>
                  <a:tcPr marL="7620" marR="7620" marT="7620" marB="0" anchor="ctr"/>
                </a:tc>
                <a:tc>
                  <a:txBody>
                    <a:bodyPr/>
                    <a:lstStyle/>
                    <a:p>
                      <a:pPr algn="ctr" fontAlgn="b"/>
                      <a:r>
                        <a:rPr lang="en-IN" sz="1100" b="1" u="none" strike="noStrike" dirty="0">
                          <a:solidFill>
                            <a:srgbClr val="00B050"/>
                          </a:solidFill>
                          <a:effectLst/>
                        </a:rPr>
                        <a:t>0.61</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24</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6910959"/>
                  </a:ext>
                </a:extLst>
              </a:tr>
              <a:tr h="28800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0.21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0.95</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0.35</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09758162"/>
                  </a:ext>
                </a:extLst>
              </a:tr>
              <a:tr h="28800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1.00</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0.82</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0.90</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0323039"/>
                  </a:ext>
                </a:extLst>
              </a:tr>
              <a:tr h="28800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0.83</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7210791"/>
                  </a:ext>
                </a:extLst>
              </a:tr>
            </a:tbl>
          </a:graphicData>
        </a:graphic>
      </p:graphicFrame>
      <p:pic>
        <p:nvPicPr>
          <p:cNvPr id="6" name="Picture 5">
            <a:hlinkClick r:id="rId3" action="ppaction://hlinksldjump"/>
            <a:extLst>
              <a:ext uri="{FF2B5EF4-FFF2-40B4-BE49-F238E27FC236}">
                <a16:creationId xmlns:a16="http://schemas.microsoft.com/office/drawing/2014/main" id="{685A8F43-584D-F0F4-C2EF-74FF4988222D}"/>
              </a:ext>
            </a:extLst>
          </p:cNvPr>
          <p:cNvPicPr>
            <a:picLocks noChangeAspect="1"/>
          </p:cNvPicPr>
          <p:nvPr/>
        </p:nvPicPr>
        <p:blipFill>
          <a:blip r:embed="rId4"/>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7360624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EECDE-7F3D-58D2-3E81-2E4545CA1FAB}"/>
              </a:ext>
            </a:extLst>
          </p:cNvPr>
          <p:cNvSpPr>
            <a:spLocks noGrp="1"/>
          </p:cNvSpPr>
          <p:nvPr>
            <p:ph type="title"/>
          </p:nvPr>
        </p:nvSpPr>
        <p:spPr>
          <a:xfrm>
            <a:off x="542139" y="212347"/>
            <a:ext cx="7200900" cy="1114425"/>
          </a:xfrm>
        </p:spPr>
        <p:txBody>
          <a:bodyPr/>
          <a:lstStyle/>
          <a:p>
            <a:r>
              <a:rPr lang="en-US" dirty="0"/>
              <a:t>Conv #4 : Using Neural Network and Word2Vec</a:t>
            </a:r>
          </a:p>
        </p:txBody>
      </p:sp>
      <p:pic>
        <p:nvPicPr>
          <p:cNvPr id="5" name="Picture 4">
            <a:extLst>
              <a:ext uri="{FF2B5EF4-FFF2-40B4-BE49-F238E27FC236}">
                <a16:creationId xmlns:a16="http://schemas.microsoft.com/office/drawing/2014/main" id="{E6824A9C-47DF-03C1-8C78-F672ADA6F45D}"/>
              </a:ext>
            </a:extLst>
          </p:cNvPr>
          <p:cNvPicPr>
            <a:picLocks noChangeAspect="1"/>
          </p:cNvPicPr>
          <p:nvPr/>
        </p:nvPicPr>
        <p:blipFill>
          <a:blip r:embed="rId2"/>
          <a:stretch>
            <a:fillRect/>
          </a:stretch>
        </p:blipFill>
        <p:spPr>
          <a:xfrm>
            <a:off x="168253" y="1326771"/>
            <a:ext cx="5342736" cy="2192035"/>
          </a:xfrm>
          <a:prstGeom prst="rect">
            <a:avLst/>
          </a:prstGeom>
        </p:spPr>
      </p:pic>
      <p:graphicFrame>
        <p:nvGraphicFramePr>
          <p:cNvPr id="3" name="Table 2">
            <a:extLst>
              <a:ext uri="{FF2B5EF4-FFF2-40B4-BE49-F238E27FC236}">
                <a16:creationId xmlns:a16="http://schemas.microsoft.com/office/drawing/2014/main" id="{23D31046-0BB6-F426-7B89-9CB66229E58F}"/>
              </a:ext>
            </a:extLst>
          </p:cNvPr>
          <p:cNvGraphicFramePr>
            <a:graphicFrameLocks noGrp="1"/>
          </p:cNvGraphicFramePr>
          <p:nvPr>
            <p:extLst>
              <p:ext uri="{D42A27DB-BD31-4B8C-83A1-F6EECF244321}">
                <p14:modId xmlns:p14="http://schemas.microsoft.com/office/powerpoint/2010/main" val="2102467302"/>
              </p:ext>
            </p:extLst>
          </p:nvPr>
        </p:nvGraphicFramePr>
        <p:xfrm>
          <a:off x="5510989" y="1326772"/>
          <a:ext cx="3492500" cy="1440000"/>
        </p:xfrm>
        <a:graphic>
          <a:graphicData uri="http://schemas.openxmlformats.org/drawingml/2006/table">
            <a:tbl>
              <a:tblPr>
                <a:tableStyleId>{616DA210-FB5B-4158-B5E0-FEB733F419BA}</a:tableStyleId>
              </a:tblPr>
              <a:tblGrid>
                <a:gridCol w="698500">
                  <a:extLst>
                    <a:ext uri="{9D8B030D-6E8A-4147-A177-3AD203B41FA5}">
                      <a16:colId xmlns:a16="http://schemas.microsoft.com/office/drawing/2014/main" val="2765839284"/>
                    </a:ext>
                  </a:extLst>
                </a:gridCol>
                <a:gridCol w="698500">
                  <a:extLst>
                    <a:ext uri="{9D8B030D-6E8A-4147-A177-3AD203B41FA5}">
                      <a16:colId xmlns:a16="http://schemas.microsoft.com/office/drawing/2014/main" val="1100365554"/>
                    </a:ext>
                  </a:extLst>
                </a:gridCol>
                <a:gridCol w="698500">
                  <a:extLst>
                    <a:ext uri="{9D8B030D-6E8A-4147-A177-3AD203B41FA5}">
                      <a16:colId xmlns:a16="http://schemas.microsoft.com/office/drawing/2014/main" val="2392339546"/>
                    </a:ext>
                  </a:extLst>
                </a:gridCol>
                <a:gridCol w="698500">
                  <a:extLst>
                    <a:ext uri="{9D8B030D-6E8A-4147-A177-3AD203B41FA5}">
                      <a16:colId xmlns:a16="http://schemas.microsoft.com/office/drawing/2014/main" val="1143254360"/>
                    </a:ext>
                  </a:extLst>
                </a:gridCol>
                <a:gridCol w="698500">
                  <a:extLst>
                    <a:ext uri="{9D8B030D-6E8A-4147-A177-3AD203B41FA5}">
                      <a16:colId xmlns:a16="http://schemas.microsoft.com/office/drawing/2014/main" val="1984849150"/>
                    </a:ext>
                  </a:extLst>
                </a:gridCol>
              </a:tblGrid>
              <a:tr h="28800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745333565"/>
                  </a:ext>
                </a:extLst>
              </a:tr>
              <a:tr h="288000">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0.21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0.46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0.29</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6910959"/>
                  </a:ext>
                </a:extLst>
              </a:tr>
              <a:tr h="28800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0.15</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0.64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0.24</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09758162"/>
                  </a:ext>
                </a:extLst>
              </a:tr>
              <a:tr h="28800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0.81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0.89</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0323039"/>
                  </a:ext>
                </a:extLst>
              </a:tr>
              <a:tr h="28800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0.80</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7210791"/>
                  </a:ext>
                </a:extLst>
              </a:tr>
            </a:tbl>
          </a:graphicData>
        </a:graphic>
      </p:graphicFrame>
      <p:pic>
        <p:nvPicPr>
          <p:cNvPr id="6" name="Picture 5">
            <a:hlinkClick r:id="rId3" action="ppaction://hlinksldjump"/>
            <a:extLst>
              <a:ext uri="{FF2B5EF4-FFF2-40B4-BE49-F238E27FC236}">
                <a16:creationId xmlns:a16="http://schemas.microsoft.com/office/drawing/2014/main" id="{5DED5451-71B0-0BB0-0C17-323B2E41E8BE}"/>
              </a:ext>
            </a:extLst>
          </p:cNvPr>
          <p:cNvPicPr>
            <a:picLocks noChangeAspect="1"/>
          </p:cNvPicPr>
          <p:nvPr/>
        </p:nvPicPr>
        <p:blipFill>
          <a:blip r:embed="rId4"/>
          <a:stretch>
            <a:fillRect/>
          </a:stretch>
        </p:blipFill>
        <p:spPr>
          <a:xfrm>
            <a:off x="8587272" y="4754180"/>
            <a:ext cx="556728" cy="389320"/>
          </a:xfrm>
          <a:prstGeom prst="rect">
            <a:avLst/>
          </a:prstGeom>
        </p:spPr>
      </p:pic>
    </p:spTree>
    <p:extLst>
      <p:ext uri="{BB962C8B-B14F-4D97-AF65-F5344CB8AC3E}">
        <p14:creationId xmlns:p14="http://schemas.microsoft.com/office/powerpoint/2010/main" val="2488159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A0634-DB1A-EC3A-103D-E8237C949433}"/>
              </a:ext>
            </a:extLst>
          </p:cNvPr>
          <p:cNvSpPr>
            <a:spLocks noGrp="1"/>
          </p:cNvSpPr>
          <p:nvPr>
            <p:ph type="title"/>
          </p:nvPr>
        </p:nvSpPr>
        <p:spPr>
          <a:xfrm>
            <a:off x="542139" y="185737"/>
            <a:ext cx="7200900" cy="1114425"/>
          </a:xfrm>
        </p:spPr>
        <p:txBody>
          <a:bodyPr/>
          <a:lstStyle/>
          <a:p>
            <a:r>
              <a:rPr lang="en-US" dirty="0"/>
              <a:t>Conv #5 : Using Neural Network and TF-IDF</a:t>
            </a:r>
          </a:p>
        </p:txBody>
      </p:sp>
      <p:pic>
        <p:nvPicPr>
          <p:cNvPr id="5" name="Picture 4">
            <a:extLst>
              <a:ext uri="{FF2B5EF4-FFF2-40B4-BE49-F238E27FC236}">
                <a16:creationId xmlns:a16="http://schemas.microsoft.com/office/drawing/2014/main" id="{F1194F55-B011-7D3C-6C2F-3A15D393A829}"/>
              </a:ext>
            </a:extLst>
          </p:cNvPr>
          <p:cNvPicPr>
            <a:picLocks noChangeAspect="1"/>
          </p:cNvPicPr>
          <p:nvPr/>
        </p:nvPicPr>
        <p:blipFill>
          <a:blip r:embed="rId2"/>
          <a:stretch>
            <a:fillRect/>
          </a:stretch>
        </p:blipFill>
        <p:spPr>
          <a:xfrm>
            <a:off x="166536" y="1576423"/>
            <a:ext cx="5387455" cy="2266915"/>
          </a:xfrm>
          <a:prstGeom prst="rect">
            <a:avLst/>
          </a:prstGeom>
        </p:spPr>
      </p:pic>
      <p:graphicFrame>
        <p:nvGraphicFramePr>
          <p:cNvPr id="3" name="Table 2">
            <a:extLst>
              <a:ext uri="{FF2B5EF4-FFF2-40B4-BE49-F238E27FC236}">
                <a16:creationId xmlns:a16="http://schemas.microsoft.com/office/drawing/2014/main" id="{398110B4-29CD-B94A-B8FF-45F02C3A0C36}"/>
              </a:ext>
            </a:extLst>
          </p:cNvPr>
          <p:cNvGraphicFramePr>
            <a:graphicFrameLocks noGrp="1"/>
          </p:cNvGraphicFramePr>
          <p:nvPr>
            <p:extLst>
              <p:ext uri="{D42A27DB-BD31-4B8C-83A1-F6EECF244321}">
                <p14:modId xmlns:p14="http://schemas.microsoft.com/office/powerpoint/2010/main" val="3519519764"/>
              </p:ext>
            </p:extLst>
          </p:nvPr>
        </p:nvGraphicFramePr>
        <p:xfrm>
          <a:off x="5553991" y="1576424"/>
          <a:ext cx="3492500" cy="1440000"/>
        </p:xfrm>
        <a:graphic>
          <a:graphicData uri="http://schemas.openxmlformats.org/drawingml/2006/table">
            <a:tbl>
              <a:tblPr>
                <a:tableStyleId>{616DA210-FB5B-4158-B5E0-FEB733F419BA}</a:tableStyleId>
              </a:tblPr>
              <a:tblGrid>
                <a:gridCol w="698500">
                  <a:extLst>
                    <a:ext uri="{9D8B030D-6E8A-4147-A177-3AD203B41FA5}">
                      <a16:colId xmlns:a16="http://schemas.microsoft.com/office/drawing/2014/main" val="2765839284"/>
                    </a:ext>
                  </a:extLst>
                </a:gridCol>
                <a:gridCol w="698500">
                  <a:extLst>
                    <a:ext uri="{9D8B030D-6E8A-4147-A177-3AD203B41FA5}">
                      <a16:colId xmlns:a16="http://schemas.microsoft.com/office/drawing/2014/main" val="1100365554"/>
                    </a:ext>
                  </a:extLst>
                </a:gridCol>
                <a:gridCol w="698500">
                  <a:extLst>
                    <a:ext uri="{9D8B030D-6E8A-4147-A177-3AD203B41FA5}">
                      <a16:colId xmlns:a16="http://schemas.microsoft.com/office/drawing/2014/main" val="2392339546"/>
                    </a:ext>
                  </a:extLst>
                </a:gridCol>
                <a:gridCol w="698500">
                  <a:extLst>
                    <a:ext uri="{9D8B030D-6E8A-4147-A177-3AD203B41FA5}">
                      <a16:colId xmlns:a16="http://schemas.microsoft.com/office/drawing/2014/main" val="1143254360"/>
                    </a:ext>
                  </a:extLst>
                </a:gridCol>
                <a:gridCol w="698500">
                  <a:extLst>
                    <a:ext uri="{9D8B030D-6E8A-4147-A177-3AD203B41FA5}">
                      <a16:colId xmlns:a16="http://schemas.microsoft.com/office/drawing/2014/main" val="1984849150"/>
                    </a:ext>
                  </a:extLst>
                </a:gridCol>
              </a:tblGrid>
              <a:tr h="288000">
                <a:tc>
                  <a:txBody>
                    <a:bodyPr/>
                    <a:lstStyle/>
                    <a:p>
                      <a:pPr algn="ctr" fontAlgn="b"/>
                      <a:r>
                        <a:rPr lang="en-IN" sz="1100" b="1" u="none" strike="noStrike">
                          <a:solidFill>
                            <a:srgbClr val="000000"/>
                          </a:solidFill>
                          <a:effectLst/>
                        </a:rPr>
                        <a:t>Class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Precision</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Recall</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F1-Score</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a:solidFill>
                            <a:srgbClr val="000000"/>
                          </a:solidFill>
                          <a:effectLst/>
                        </a:rPr>
                        <a:t>Support</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745333565"/>
                  </a:ext>
                </a:extLst>
              </a:tr>
              <a:tr h="288000">
                <a:tc>
                  <a:txBody>
                    <a:bodyPr/>
                    <a:lstStyle/>
                    <a:p>
                      <a:pPr algn="ctr" fontAlgn="b"/>
                      <a:r>
                        <a:rPr lang="en-IN" sz="1100" b="0" u="none" strike="noStrike">
                          <a:solidFill>
                            <a:srgbClr val="000000"/>
                          </a:solidFill>
                          <a:effectLst/>
                        </a:rPr>
                        <a:t>Negative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0.50</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0.33</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0.40</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24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6910959"/>
                  </a:ext>
                </a:extLst>
              </a:tr>
              <a:tr h="288000">
                <a:tc>
                  <a:txBody>
                    <a:bodyPr/>
                    <a:lstStyle/>
                    <a:p>
                      <a:pPr algn="ctr" fontAlgn="b"/>
                      <a:r>
                        <a:rPr lang="en-IN" sz="1100" b="0" u="none" strike="noStrike">
                          <a:solidFill>
                            <a:srgbClr val="000000"/>
                          </a:solidFill>
                          <a:effectLst/>
                        </a:rPr>
                        <a:t>Neutral</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0.36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0.36</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39</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09758162"/>
                  </a:ext>
                </a:extLst>
              </a:tr>
              <a:tr h="288000">
                <a:tc>
                  <a:txBody>
                    <a:bodyPr/>
                    <a:lstStyle/>
                    <a:p>
                      <a:pPr algn="ctr" fontAlgn="b"/>
                      <a:r>
                        <a:rPr lang="en-IN" sz="1100" b="0" u="none" strike="noStrike">
                          <a:solidFill>
                            <a:srgbClr val="000000"/>
                          </a:solidFill>
                          <a:effectLst/>
                        </a:rPr>
                        <a:t>Positive</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0.97</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0.98</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0.97</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a:solidFill>
                            <a:srgbClr val="000000"/>
                          </a:solidFill>
                          <a:effectLst/>
                        </a:rPr>
                        <a:t>934</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50323039"/>
                  </a:ext>
                </a:extLst>
              </a:tr>
              <a:tr h="288000">
                <a:tc gridSpan="3">
                  <a:txBody>
                    <a:bodyPr/>
                    <a:lstStyle/>
                    <a:p>
                      <a:pPr algn="ctr" fontAlgn="b"/>
                      <a:r>
                        <a:rPr lang="en-IN" sz="1100" b="1" u="none" strike="noStrike" dirty="0">
                          <a:solidFill>
                            <a:srgbClr val="000000"/>
                          </a:solidFill>
                          <a:effectLst/>
                        </a:rPr>
                        <a:t>Accuracy</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a:solidFill>
                          <a:srgbClr val="000000"/>
                        </a:solidFill>
                        <a:effectLst/>
                        <a:latin typeface="Calibri" panose="020F0502020204030204" pitchFamily="34" charset="0"/>
                      </a:endParaRPr>
                    </a:p>
                  </a:txBody>
                  <a:tcPr marL="7620" marR="7620" marT="7620" marB="0" anchor="ctr"/>
                </a:tc>
                <a:tc hMerge="1">
                  <a:txBody>
                    <a:bodyPr/>
                    <a:lstStyle/>
                    <a:p>
                      <a:pPr algn="ctr" fontAlgn="b"/>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b="1" u="none" strike="noStrike" dirty="0">
                          <a:solidFill>
                            <a:srgbClr val="00B050"/>
                          </a:solidFill>
                          <a:effectLst/>
                        </a:rPr>
                        <a:t>0.94</a:t>
                      </a:r>
                      <a:endParaRPr lang="en-IN" sz="1100" b="1" i="0" u="none" strike="noStrike" dirty="0">
                        <a:solidFill>
                          <a:srgbClr val="00B050"/>
                        </a:solidFill>
                        <a:effectLst/>
                        <a:latin typeface="Calibri" panose="020F0502020204030204" pitchFamily="34" charset="0"/>
                      </a:endParaRPr>
                    </a:p>
                  </a:txBody>
                  <a:tcPr marL="7620" marR="7620" marT="7620" marB="0" anchor="ctr"/>
                </a:tc>
                <a:tc>
                  <a:txBody>
                    <a:bodyPr/>
                    <a:lstStyle/>
                    <a:p>
                      <a:pPr algn="ctr" fontAlgn="b"/>
                      <a:r>
                        <a:rPr lang="en-IN" sz="1100" b="0" u="none" strike="noStrike" dirty="0">
                          <a:solidFill>
                            <a:srgbClr val="000000"/>
                          </a:solidFill>
                          <a:effectLst/>
                        </a:rPr>
                        <a:t>997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7210791"/>
                  </a:ext>
                </a:extLst>
              </a:tr>
            </a:tbl>
          </a:graphicData>
        </a:graphic>
      </p:graphicFrame>
    </p:spTree>
    <p:extLst>
      <p:ext uri="{BB962C8B-B14F-4D97-AF65-F5344CB8AC3E}">
        <p14:creationId xmlns:p14="http://schemas.microsoft.com/office/powerpoint/2010/main" val="15410344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370C6-BA86-B1B9-C3C7-EE72EE2C0732}"/>
              </a:ext>
            </a:extLst>
          </p:cNvPr>
          <p:cNvSpPr>
            <a:spLocks noGrp="1"/>
          </p:cNvSpPr>
          <p:nvPr>
            <p:ph type="title"/>
          </p:nvPr>
        </p:nvSpPr>
        <p:spPr>
          <a:xfrm>
            <a:off x="671120" y="169090"/>
            <a:ext cx="7200900" cy="1114425"/>
          </a:xfrm>
        </p:spPr>
        <p:txBody>
          <a:bodyPr/>
          <a:lstStyle/>
          <a:p>
            <a:r>
              <a:rPr lang="en-US" dirty="0"/>
              <a:t>Comparing Neural Networks with Conventional ML Modelling</a:t>
            </a:r>
          </a:p>
        </p:txBody>
      </p:sp>
      <p:graphicFrame>
        <p:nvGraphicFramePr>
          <p:cNvPr id="4" name="Chart 3">
            <a:extLst>
              <a:ext uri="{FF2B5EF4-FFF2-40B4-BE49-F238E27FC236}">
                <a16:creationId xmlns:a16="http://schemas.microsoft.com/office/drawing/2014/main" id="{E4D37880-5749-9C4A-A4C7-17C45FEDDC51}"/>
              </a:ext>
            </a:extLst>
          </p:cNvPr>
          <p:cNvGraphicFramePr>
            <a:graphicFrameLocks/>
          </p:cNvGraphicFramePr>
          <p:nvPr>
            <p:extLst>
              <p:ext uri="{D42A27DB-BD31-4B8C-83A1-F6EECF244321}">
                <p14:modId xmlns:p14="http://schemas.microsoft.com/office/powerpoint/2010/main" val="334994759"/>
              </p:ext>
            </p:extLst>
          </p:nvPr>
        </p:nvGraphicFramePr>
        <p:xfrm>
          <a:off x="671120" y="1283515"/>
          <a:ext cx="8388990" cy="369089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403549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059BD-4A04-854B-A37A-5CCE0635139F}"/>
              </a:ext>
            </a:extLst>
          </p:cNvPr>
          <p:cNvSpPr>
            <a:spLocks noGrp="1"/>
          </p:cNvSpPr>
          <p:nvPr>
            <p:ph type="ctrTitle"/>
          </p:nvPr>
        </p:nvSpPr>
        <p:spPr>
          <a:xfrm>
            <a:off x="1436346" y="1341340"/>
            <a:ext cx="6270922" cy="1989089"/>
          </a:xfrm>
        </p:spPr>
        <p:txBody>
          <a:bodyPr/>
          <a:lstStyle/>
          <a:p>
            <a:r>
              <a:rPr lang="en-US" dirty="0"/>
              <a:t>Issues with the Dataset</a:t>
            </a:r>
          </a:p>
        </p:txBody>
      </p:sp>
    </p:spTree>
    <p:extLst>
      <p:ext uri="{BB962C8B-B14F-4D97-AF65-F5344CB8AC3E}">
        <p14:creationId xmlns:p14="http://schemas.microsoft.com/office/powerpoint/2010/main" val="4263745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99C4B-185A-730C-9818-1F85F0F0268E}"/>
              </a:ext>
            </a:extLst>
          </p:cNvPr>
          <p:cNvSpPr>
            <a:spLocks noGrp="1"/>
          </p:cNvSpPr>
          <p:nvPr>
            <p:ph type="title"/>
          </p:nvPr>
        </p:nvSpPr>
        <p:spPr>
          <a:xfrm>
            <a:off x="1028700" y="514350"/>
            <a:ext cx="7200900" cy="576219"/>
          </a:xfrm>
        </p:spPr>
        <p:txBody>
          <a:bodyPr/>
          <a:lstStyle/>
          <a:p>
            <a:r>
              <a:rPr lang="en-US" dirty="0"/>
              <a:t>Issues with Test Dataset</a:t>
            </a:r>
          </a:p>
        </p:txBody>
      </p:sp>
      <p:graphicFrame>
        <p:nvGraphicFramePr>
          <p:cNvPr id="4" name="Table 3">
            <a:extLst>
              <a:ext uri="{FF2B5EF4-FFF2-40B4-BE49-F238E27FC236}">
                <a16:creationId xmlns:a16="http://schemas.microsoft.com/office/drawing/2014/main" id="{ED6FE76B-E9A3-3549-951C-2573F02EA020}"/>
              </a:ext>
            </a:extLst>
          </p:cNvPr>
          <p:cNvGraphicFramePr>
            <a:graphicFrameLocks noGrp="1"/>
          </p:cNvGraphicFramePr>
          <p:nvPr>
            <p:extLst>
              <p:ext uri="{D42A27DB-BD31-4B8C-83A1-F6EECF244321}">
                <p14:modId xmlns:p14="http://schemas.microsoft.com/office/powerpoint/2010/main" val="1116751311"/>
              </p:ext>
            </p:extLst>
          </p:nvPr>
        </p:nvGraphicFramePr>
        <p:xfrm>
          <a:off x="587228" y="1090569"/>
          <a:ext cx="8372214" cy="3595966"/>
        </p:xfrm>
        <a:graphic>
          <a:graphicData uri="http://schemas.openxmlformats.org/drawingml/2006/table">
            <a:tbl>
              <a:tblPr firstRow="1" bandRow="1">
                <a:tableStyleId>{5940675A-B579-460E-94D1-54222C63F5DA}</a:tableStyleId>
              </a:tblPr>
              <a:tblGrid>
                <a:gridCol w="7004809">
                  <a:extLst>
                    <a:ext uri="{9D8B030D-6E8A-4147-A177-3AD203B41FA5}">
                      <a16:colId xmlns:a16="http://schemas.microsoft.com/office/drawing/2014/main" val="4127350112"/>
                    </a:ext>
                  </a:extLst>
                </a:gridCol>
                <a:gridCol w="1367405">
                  <a:extLst>
                    <a:ext uri="{9D8B030D-6E8A-4147-A177-3AD203B41FA5}">
                      <a16:colId xmlns:a16="http://schemas.microsoft.com/office/drawing/2014/main" val="2311089705"/>
                    </a:ext>
                  </a:extLst>
                </a:gridCol>
              </a:tblGrid>
              <a:tr h="342178">
                <a:tc gridSpan="2">
                  <a:txBody>
                    <a:bodyPr/>
                    <a:lstStyle/>
                    <a:p>
                      <a:pPr algn="ctr"/>
                      <a:r>
                        <a:rPr lang="en-US" b="1" dirty="0"/>
                        <a:t>Incorrect Labelling on the Test Dataset</a:t>
                      </a:r>
                    </a:p>
                  </a:txBody>
                  <a:tcPr/>
                </a:tc>
                <a:tc hMerge="1">
                  <a:txBody>
                    <a:bodyPr/>
                    <a:lstStyle/>
                    <a:p>
                      <a:endParaRPr lang="en-US" dirty="0"/>
                    </a:p>
                  </a:txBody>
                  <a:tcPr/>
                </a:tc>
                <a:extLst>
                  <a:ext uri="{0D108BD9-81ED-4DB2-BD59-A6C34878D82A}">
                    <a16:rowId xmlns:a16="http://schemas.microsoft.com/office/drawing/2014/main" val="3063581057"/>
                  </a:ext>
                </a:extLst>
              </a:tr>
              <a:tr h="329396">
                <a:tc>
                  <a:txBody>
                    <a:bodyPr/>
                    <a:lstStyle/>
                    <a:p>
                      <a:pPr algn="ctr"/>
                      <a:r>
                        <a:rPr lang="en-US" b="1" dirty="0"/>
                        <a:t>[Review Title] Text</a:t>
                      </a:r>
                    </a:p>
                  </a:txBody>
                  <a:tcPr/>
                </a:tc>
                <a:tc>
                  <a:txBody>
                    <a:bodyPr/>
                    <a:lstStyle/>
                    <a:p>
                      <a:pPr algn="ctr"/>
                      <a:r>
                        <a:rPr lang="en-US" b="1" dirty="0"/>
                        <a:t>Target Label</a:t>
                      </a:r>
                    </a:p>
                  </a:txBody>
                  <a:tcPr/>
                </a:tc>
                <a:extLst>
                  <a:ext uri="{0D108BD9-81ED-4DB2-BD59-A6C34878D82A}">
                    <a16:rowId xmlns:a16="http://schemas.microsoft.com/office/drawing/2014/main" val="3213944765"/>
                  </a:ext>
                </a:extLst>
              </a:tr>
              <a:tr h="342178">
                <a:tc>
                  <a:txBody>
                    <a:bodyPr/>
                    <a:lstStyle/>
                    <a:p>
                      <a:r>
                        <a:rPr lang="en-US" b="0" dirty="0">
                          <a:solidFill>
                            <a:srgbClr val="00B050"/>
                          </a:solidFill>
                        </a:rPr>
                        <a:t>[Good tablet 4 kids] This tablet is </a:t>
                      </a:r>
                      <a:r>
                        <a:rPr lang="en-US" b="0" dirty="0" err="1">
                          <a:solidFill>
                            <a:srgbClr val="00B050"/>
                          </a:solidFill>
                        </a:rPr>
                        <a:t>grrrrrrreeeeeeeeaaaaaattttttt</a:t>
                      </a:r>
                      <a:r>
                        <a:rPr lang="en-US" b="0" dirty="0">
                          <a:solidFill>
                            <a:srgbClr val="00B050"/>
                          </a:solidFill>
                        </a:rPr>
                        <a:t> for the children!</a:t>
                      </a:r>
                    </a:p>
                  </a:txBody>
                  <a:tcPr/>
                </a:tc>
                <a:tc>
                  <a:txBody>
                    <a:bodyPr/>
                    <a:lstStyle/>
                    <a:p>
                      <a:r>
                        <a:rPr lang="en-US" b="0" dirty="0">
                          <a:solidFill>
                            <a:srgbClr val="00B0F0"/>
                          </a:solidFill>
                        </a:rPr>
                        <a:t>Neutral</a:t>
                      </a:r>
                    </a:p>
                  </a:txBody>
                  <a:tcPr/>
                </a:tc>
                <a:extLst>
                  <a:ext uri="{0D108BD9-81ED-4DB2-BD59-A6C34878D82A}">
                    <a16:rowId xmlns:a16="http://schemas.microsoft.com/office/drawing/2014/main" val="2010396627"/>
                  </a:ext>
                </a:extLst>
              </a:tr>
              <a:tr h="342178">
                <a:tc>
                  <a:txBody>
                    <a:bodyPr/>
                    <a:lstStyle/>
                    <a:p>
                      <a:r>
                        <a:rPr lang="en-US" b="0" dirty="0">
                          <a:solidFill>
                            <a:srgbClr val="00B050"/>
                          </a:solidFill>
                        </a:rPr>
                        <a:t>[Good for books] The kindle is good to download apps for books catch up with reading</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rgbClr val="00B0F0"/>
                          </a:solidFill>
                        </a:rPr>
                        <a:t>Neutral</a:t>
                      </a:r>
                    </a:p>
                  </a:txBody>
                  <a:tcPr/>
                </a:tc>
                <a:extLst>
                  <a:ext uri="{0D108BD9-81ED-4DB2-BD59-A6C34878D82A}">
                    <a16:rowId xmlns:a16="http://schemas.microsoft.com/office/drawing/2014/main" val="1371360558"/>
                  </a:ext>
                </a:extLst>
              </a:tr>
              <a:tr h="342178">
                <a:tc>
                  <a:txBody>
                    <a:bodyPr/>
                    <a:lstStyle/>
                    <a:p>
                      <a:r>
                        <a:rPr lang="en-US" b="0" dirty="0">
                          <a:solidFill>
                            <a:srgbClr val="00B050"/>
                          </a:solidFill>
                        </a:rPr>
                        <a:t>[Good product] It was great product. the price which I got it was great.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rgbClr val="00B0F0"/>
                          </a:solidFill>
                        </a:rPr>
                        <a:t>Neutral</a:t>
                      </a:r>
                    </a:p>
                  </a:txBody>
                  <a:tcPr/>
                </a:tc>
                <a:extLst>
                  <a:ext uri="{0D108BD9-81ED-4DB2-BD59-A6C34878D82A}">
                    <a16:rowId xmlns:a16="http://schemas.microsoft.com/office/drawing/2014/main" val="1946414537"/>
                  </a:ext>
                </a:extLst>
              </a:tr>
              <a:tr h="478111">
                <a:tc>
                  <a:txBody>
                    <a:bodyPr/>
                    <a:lstStyle/>
                    <a:p>
                      <a:r>
                        <a:rPr lang="en-US" b="0" dirty="0">
                          <a:solidFill>
                            <a:srgbClr val="00B050"/>
                          </a:solidFill>
                        </a:rPr>
                        <a:t>[The tablet I bought was a 3th birthday gift..] Gave it to my granddaughter and she loves </a:t>
                      </a:r>
                      <a:r>
                        <a:rPr lang="en-US" b="0" dirty="0" err="1">
                          <a:solidFill>
                            <a:srgbClr val="00B050"/>
                          </a:solidFill>
                        </a:rPr>
                        <a:t>it..I</a:t>
                      </a:r>
                      <a:r>
                        <a:rPr lang="en-US" b="0" dirty="0">
                          <a:solidFill>
                            <a:srgbClr val="00B050"/>
                          </a:solidFill>
                        </a:rPr>
                        <a:t> want to buy one for myself....</a:t>
                      </a:r>
                    </a:p>
                  </a:txBody>
                  <a:tcPr/>
                </a:tc>
                <a:tc>
                  <a:txBody>
                    <a:bodyPr/>
                    <a:lstStyle/>
                    <a:p>
                      <a:r>
                        <a:rPr lang="en-US" b="0" dirty="0">
                          <a:solidFill>
                            <a:srgbClr val="FF0000"/>
                          </a:solidFill>
                        </a:rPr>
                        <a:t>Negative</a:t>
                      </a:r>
                    </a:p>
                  </a:txBody>
                  <a:tcPr/>
                </a:tc>
                <a:extLst>
                  <a:ext uri="{0D108BD9-81ED-4DB2-BD59-A6C34878D82A}">
                    <a16:rowId xmlns:a16="http://schemas.microsoft.com/office/drawing/2014/main" val="4198830077"/>
                  </a:ext>
                </a:extLst>
              </a:tr>
              <a:tr h="342178">
                <a:tc>
                  <a:txBody>
                    <a:bodyPr/>
                    <a:lstStyle/>
                    <a:p>
                      <a:r>
                        <a:rPr lang="en-US" b="0" dirty="0">
                          <a:solidFill>
                            <a:srgbClr val="00B050"/>
                          </a:solidFill>
                        </a:rPr>
                        <a:t>[great little device] fire tablet is very powerful for the size and does everything!</a:t>
                      </a:r>
                    </a:p>
                  </a:txBody>
                  <a:tcPr/>
                </a:tc>
                <a:tc>
                  <a:txBody>
                    <a:bodyPr/>
                    <a:lstStyle/>
                    <a:p>
                      <a:r>
                        <a:rPr lang="en-US" b="0" dirty="0">
                          <a:solidFill>
                            <a:srgbClr val="FF0000"/>
                          </a:solidFill>
                        </a:rPr>
                        <a:t>Negative</a:t>
                      </a:r>
                    </a:p>
                  </a:txBody>
                  <a:tcPr/>
                </a:tc>
                <a:extLst>
                  <a:ext uri="{0D108BD9-81ED-4DB2-BD59-A6C34878D82A}">
                    <a16:rowId xmlns:a16="http://schemas.microsoft.com/office/drawing/2014/main" val="319759556"/>
                  </a:ext>
                </a:extLst>
              </a:tr>
              <a:tr h="674981">
                <a:tc>
                  <a:txBody>
                    <a:bodyPr/>
                    <a:lstStyle/>
                    <a:p>
                      <a:r>
                        <a:rPr lang="en-US" b="0" dirty="0">
                          <a:solidFill>
                            <a:srgbClr val="00B0F0"/>
                          </a:solidFill>
                        </a:rPr>
                        <a:t>[Present for my dad] Got it as a gift for my dad, so far so </a:t>
                      </a:r>
                      <a:r>
                        <a:rPr lang="en-US" b="0" dirty="0" err="1">
                          <a:solidFill>
                            <a:srgbClr val="00B0F0"/>
                          </a:solidFill>
                        </a:rPr>
                        <a:t>good.Didn't</a:t>
                      </a:r>
                      <a:r>
                        <a:rPr lang="en-US" b="0" dirty="0">
                          <a:solidFill>
                            <a:srgbClr val="00B0F0"/>
                          </a:solidFill>
                        </a:rPr>
                        <a:t> not </a:t>
                      </a:r>
                      <a:r>
                        <a:rPr lang="en-US" b="0" dirty="0" err="1">
                          <a:solidFill>
                            <a:srgbClr val="00B0F0"/>
                          </a:solidFill>
                        </a:rPr>
                        <a:t>realise</a:t>
                      </a:r>
                      <a:r>
                        <a:rPr lang="en-US" b="0" dirty="0">
                          <a:solidFill>
                            <a:srgbClr val="00B0F0"/>
                          </a:solidFill>
                        </a:rPr>
                        <a:t> the special offers are ads, spend more money to buy the one with out </a:t>
                      </a:r>
                      <a:r>
                        <a:rPr lang="en-US" b="0" dirty="0" err="1">
                          <a:solidFill>
                            <a:srgbClr val="00B0F0"/>
                          </a:solidFill>
                        </a:rPr>
                        <a:t>them.Also</a:t>
                      </a:r>
                      <a:r>
                        <a:rPr lang="en-US" b="0" dirty="0">
                          <a:solidFill>
                            <a:srgbClr val="00B0F0"/>
                          </a:solidFill>
                        </a:rPr>
                        <a:t> hate the fact they removed the </a:t>
                      </a:r>
                      <a:r>
                        <a:rPr lang="en-US" b="0" dirty="0" err="1">
                          <a:solidFill>
                            <a:srgbClr val="00B0F0"/>
                          </a:solidFill>
                        </a:rPr>
                        <a:t>wwan</a:t>
                      </a:r>
                      <a:r>
                        <a:rPr lang="en-US" b="0" dirty="0">
                          <a:solidFill>
                            <a:srgbClr val="00B0F0"/>
                          </a:solidFill>
                        </a:rPr>
                        <a:t> connection, you now need </a:t>
                      </a:r>
                      <a:r>
                        <a:rPr lang="en-US" b="0" dirty="0" err="1">
                          <a:solidFill>
                            <a:srgbClr val="00B0F0"/>
                          </a:solidFill>
                        </a:rPr>
                        <a:t>wifi</a:t>
                      </a:r>
                      <a:r>
                        <a:rPr lang="en-US" b="0" dirty="0">
                          <a:solidFill>
                            <a:srgbClr val="00B0F0"/>
                          </a:solidFill>
                        </a:rPr>
                        <a:t> to connect to the store.</a:t>
                      </a:r>
                    </a:p>
                  </a:txBody>
                  <a:tcPr/>
                </a:tc>
                <a:tc>
                  <a:txBody>
                    <a:bodyPr/>
                    <a:lstStyle/>
                    <a:p>
                      <a:r>
                        <a:rPr lang="en-US" b="0" dirty="0">
                          <a:solidFill>
                            <a:srgbClr val="00B050"/>
                          </a:solidFill>
                        </a:rPr>
                        <a:t>Positive</a:t>
                      </a:r>
                    </a:p>
                  </a:txBody>
                  <a:tcPr/>
                </a:tc>
                <a:extLst>
                  <a:ext uri="{0D108BD9-81ED-4DB2-BD59-A6C34878D82A}">
                    <a16:rowId xmlns:a16="http://schemas.microsoft.com/office/drawing/2014/main" val="3649890033"/>
                  </a:ext>
                </a:extLst>
              </a:tr>
              <a:tr h="306000">
                <a:tc>
                  <a:txBody>
                    <a:bodyPr/>
                    <a:lstStyle/>
                    <a:p>
                      <a:r>
                        <a:rPr lang="en-US" b="0" dirty="0">
                          <a:solidFill>
                            <a:srgbClr val="00B0F0"/>
                          </a:solidFill>
                        </a:rPr>
                        <a:t>…</a:t>
                      </a:r>
                    </a:p>
                  </a:txBody>
                  <a:tcPr/>
                </a:tc>
                <a:tc>
                  <a:txBody>
                    <a:bodyPr/>
                    <a:lstStyle/>
                    <a:p>
                      <a:r>
                        <a:rPr lang="en-US" b="0" dirty="0">
                          <a:solidFill>
                            <a:srgbClr val="00B050"/>
                          </a:solidFill>
                        </a:rPr>
                        <a:t>…</a:t>
                      </a:r>
                    </a:p>
                  </a:txBody>
                  <a:tcPr/>
                </a:tc>
                <a:extLst>
                  <a:ext uri="{0D108BD9-81ED-4DB2-BD59-A6C34878D82A}">
                    <a16:rowId xmlns:a16="http://schemas.microsoft.com/office/drawing/2014/main" val="256971993"/>
                  </a:ext>
                </a:extLst>
              </a:tr>
            </a:tbl>
          </a:graphicData>
        </a:graphic>
      </p:graphicFrame>
    </p:spTree>
    <p:extLst>
      <p:ext uri="{BB962C8B-B14F-4D97-AF65-F5344CB8AC3E}">
        <p14:creationId xmlns:p14="http://schemas.microsoft.com/office/powerpoint/2010/main" val="1575543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BAC57-5ADD-784B-1489-9B66245DE3F8}"/>
              </a:ext>
            </a:extLst>
          </p:cNvPr>
          <p:cNvSpPr>
            <a:spLocks noGrp="1"/>
          </p:cNvSpPr>
          <p:nvPr>
            <p:ph type="ctrTitle"/>
          </p:nvPr>
        </p:nvSpPr>
        <p:spPr>
          <a:xfrm>
            <a:off x="1436346" y="1341340"/>
            <a:ext cx="6270922" cy="2408539"/>
          </a:xfrm>
        </p:spPr>
        <p:txBody>
          <a:bodyPr/>
          <a:lstStyle/>
          <a:p>
            <a:br>
              <a:rPr lang="en-US" dirty="0"/>
            </a:br>
            <a:r>
              <a:rPr lang="en-US" dirty="0"/>
              <a:t>Section 1:</a:t>
            </a:r>
            <a:br>
              <a:rPr lang="en-US" dirty="0"/>
            </a:br>
            <a:r>
              <a:rPr lang="en-US" dirty="0"/>
              <a:t>Exploratory Data Analysis</a:t>
            </a:r>
          </a:p>
        </p:txBody>
      </p:sp>
    </p:spTree>
    <p:extLst>
      <p:ext uri="{BB962C8B-B14F-4D97-AF65-F5344CB8AC3E}">
        <p14:creationId xmlns:p14="http://schemas.microsoft.com/office/powerpoint/2010/main" val="28068299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7A805-8F9B-A639-9974-032C0D929CEF}"/>
              </a:ext>
            </a:extLst>
          </p:cNvPr>
          <p:cNvSpPr>
            <a:spLocks noGrp="1"/>
          </p:cNvSpPr>
          <p:nvPr>
            <p:ph type="ctrTitle"/>
          </p:nvPr>
        </p:nvSpPr>
        <p:spPr>
          <a:xfrm>
            <a:off x="1436346" y="1341340"/>
            <a:ext cx="6270922" cy="2643431"/>
          </a:xfrm>
        </p:spPr>
        <p:txBody>
          <a:bodyPr/>
          <a:lstStyle/>
          <a:p>
            <a:r>
              <a:rPr lang="en-US" dirty="0"/>
              <a:t>Section 6: Conclusion and Model Outcomes Comparison</a:t>
            </a:r>
          </a:p>
        </p:txBody>
      </p:sp>
    </p:spTree>
    <p:extLst>
      <p:ext uri="{BB962C8B-B14F-4D97-AF65-F5344CB8AC3E}">
        <p14:creationId xmlns:p14="http://schemas.microsoft.com/office/powerpoint/2010/main" val="22573756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7"/>
          <p:cNvSpPr txBox="1">
            <a:spLocks noGrp="1"/>
          </p:cNvSpPr>
          <p:nvPr>
            <p:ph type="title"/>
          </p:nvPr>
        </p:nvSpPr>
        <p:spPr>
          <a:xfrm>
            <a:off x="542138" y="201337"/>
            <a:ext cx="7200900" cy="696286"/>
          </a:xfrm>
          <a:prstGeom prst="rect">
            <a:avLst/>
          </a:prstGeom>
          <a:noFill/>
          <a:ln>
            <a:noFill/>
          </a:ln>
        </p:spPr>
        <p:txBody>
          <a:bodyPr spcFirstLastPara="1" wrap="square" lIns="68575" tIns="34275" rIns="68575" bIns="34275" anchor="t" anchorCtr="0">
            <a:normAutofit/>
          </a:bodyPr>
          <a:lstStyle/>
          <a:p>
            <a:pPr marL="0" lvl="0" indent="0" algn="l" rtl="0">
              <a:lnSpc>
                <a:spcPct val="89000"/>
              </a:lnSpc>
              <a:spcBef>
                <a:spcPts val="0"/>
              </a:spcBef>
              <a:spcAft>
                <a:spcPts val="0"/>
              </a:spcAft>
              <a:buClr>
                <a:schemeClr val="dk2"/>
              </a:buClr>
              <a:buSzPts val="3300"/>
              <a:buFont typeface="Libre Franklin"/>
              <a:buNone/>
            </a:pPr>
            <a:r>
              <a:rPr lang="en" dirty="0"/>
              <a:t>Model Outcomes</a:t>
            </a:r>
            <a:endParaRPr dirty="0"/>
          </a:p>
        </p:txBody>
      </p:sp>
      <p:sp>
        <p:nvSpPr>
          <p:cNvPr id="2" name="TextBox 1">
            <a:extLst>
              <a:ext uri="{FF2B5EF4-FFF2-40B4-BE49-F238E27FC236}">
                <a16:creationId xmlns:a16="http://schemas.microsoft.com/office/drawing/2014/main" id="{1FFDA22D-A777-84CB-E5B1-7881A3F28E02}"/>
              </a:ext>
            </a:extLst>
          </p:cNvPr>
          <p:cNvSpPr txBox="1"/>
          <p:nvPr/>
        </p:nvSpPr>
        <p:spPr>
          <a:xfrm>
            <a:off x="715348" y="764792"/>
            <a:ext cx="8052421" cy="4185761"/>
          </a:xfrm>
          <a:prstGeom prst="rect">
            <a:avLst/>
          </a:prstGeom>
          <a:noFill/>
        </p:spPr>
        <p:txBody>
          <a:bodyPr wrap="square" rtlCol="0">
            <a:spAutoFit/>
          </a:bodyPr>
          <a:lstStyle/>
          <a:p>
            <a:pPr marL="342900" indent="-342900">
              <a:buAutoNum type="arabicPeriod"/>
            </a:pPr>
            <a:r>
              <a:rPr lang="en-US" dirty="0"/>
              <a:t>Transformer based models using a two-stage sequential classification pipeline outperformed the simpler architectures, including even the LLMs on “Neutral” class detection.</a:t>
            </a:r>
          </a:p>
          <a:p>
            <a:pPr marL="342900" indent="-342900">
              <a:buAutoNum type="arabicPeriod"/>
            </a:pPr>
            <a:r>
              <a:rPr lang="en-US" dirty="0"/>
              <a:t>Ensemble technique significantly enhanced the performance improvising the robustness.</a:t>
            </a:r>
          </a:p>
          <a:p>
            <a:pPr marL="342900" indent="-342900">
              <a:buAutoNum type="arabicPeriod"/>
            </a:pPr>
            <a:r>
              <a:rPr lang="en-US" dirty="0"/>
              <a:t>Multiple strategies like SMOTE/SMOTE Tomek, Weighted Sparse Categorical Cross Entropy Loss Function were employed to address class imbalance problem.</a:t>
            </a:r>
          </a:p>
          <a:p>
            <a:pPr marL="342900" indent="-342900">
              <a:buAutoNum type="arabicPeriod"/>
            </a:pPr>
            <a:r>
              <a:rPr lang="en-US" dirty="0"/>
              <a:t>To improve “Precision” and “Recall” for the minority classes, deeper and more complex neural networks were built, increasing the risk of overfitting. This was mitigated using advanced techniques like Batch/Layer Normalization, L2 Regularization, Dropouts, Model Checkpoints, </a:t>
            </a:r>
            <a:r>
              <a:rPr lang="en-IN" sz="1400" u="none" strike="noStrike" dirty="0">
                <a:solidFill>
                  <a:srgbClr val="000000"/>
                </a:solidFill>
                <a:effectLst/>
              </a:rPr>
              <a:t>Early Stopping, </a:t>
            </a:r>
            <a:r>
              <a:rPr lang="en-IN" sz="1400" u="none" strike="noStrike" dirty="0" err="1">
                <a:solidFill>
                  <a:srgbClr val="000000"/>
                </a:solidFill>
                <a:effectLst/>
              </a:rPr>
              <a:t>ReduceLROnPlateau</a:t>
            </a:r>
            <a:r>
              <a:rPr lang="en-IN" sz="1400" u="none" strike="noStrike" dirty="0">
                <a:solidFill>
                  <a:srgbClr val="000000"/>
                </a:solidFill>
                <a:effectLst/>
              </a:rPr>
              <a:t> etc.</a:t>
            </a:r>
            <a:endParaRPr lang="en-IN" dirty="0"/>
          </a:p>
          <a:p>
            <a:pPr marL="342900" indent="-342900">
              <a:buAutoNum type="arabicPeriod"/>
            </a:pPr>
            <a:r>
              <a:rPr lang="en-IN" dirty="0"/>
              <a:t>As the model complexity increased, interpretability diminished. Tools like SHAP were unable to effectively explain the prediction process of neural networks.</a:t>
            </a:r>
          </a:p>
          <a:p>
            <a:pPr marL="342900" indent="-342900">
              <a:buAutoNum type="arabicPeriod"/>
            </a:pPr>
            <a:r>
              <a:rPr lang="en-IN" dirty="0"/>
              <a:t>Traditional ML models provided better interpretability but lacked the Precision and Recall required for accurate classification of the minority classes, unlike neural ensemble methods.</a:t>
            </a:r>
            <a:endParaRPr lang="en-US" dirty="0"/>
          </a:p>
          <a:p>
            <a:pPr marL="342900" indent="-342900">
              <a:buAutoNum type="arabicPeriod"/>
            </a:pPr>
            <a:r>
              <a:rPr lang="en-US" dirty="0"/>
              <a:t>While F1 scores for majority (Positive) class remained consistently high (&gt;0.95), performance for minority classes suffered due to high class imbalance which is further worsened by data labelling errors.</a:t>
            </a:r>
          </a:p>
          <a:p>
            <a:pPr marL="342900" indent="-342900">
              <a:buAutoNum type="arabicPeriod"/>
            </a:pPr>
            <a:r>
              <a:rPr lang="en-IN" dirty="0"/>
              <a:t>Simpler models like NN#1 and NN#2 were most resource-efficient and faster to train.</a:t>
            </a:r>
          </a:p>
          <a:p>
            <a:pPr marL="342900" indent="-342900">
              <a:buAutoNum type="arabicPeriod"/>
            </a:pPr>
            <a:r>
              <a:rPr lang="en-IN" dirty="0"/>
              <a:t>Models struggled with reviews that contained ambiguous and mixed sentiments affecting classification consistency.</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BAC32-2BE4-0784-0C71-50DE9120E605}"/>
              </a:ext>
            </a:extLst>
          </p:cNvPr>
          <p:cNvSpPr>
            <a:spLocks noGrp="1"/>
          </p:cNvSpPr>
          <p:nvPr>
            <p:ph type="ctrTitle"/>
          </p:nvPr>
        </p:nvSpPr>
        <p:spPr>
          <a:xfrm>
            <a:off x="1436346" y="1341340"/>
            <a:ext cx="6270922" cy="2525985"/>
          </a:xfrm>
        </p:spPr>
        <p:txBody>
          <a:bodyPr/>
          <a:lstStyle/>
          <a:p>
            <a:r>
              <a:rPr lang="en-US" dirty="0"/>
              <a:t>Section 7: Documentation and Code Base</a:t>
            </a:r>
          </a:p>
        </p:txBody>
      </p:sp>
    </p:spTree>
    <p:extLst>
      <p:ext uri="{BB962C8B-B14F-4D97-AF65-F5344CB8AC3E}">
        <p14:creationId xmlns:p14="http://schemas.microsoft.com/office/powerpoint/2010/main" val="39676458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2DF9C-7FBC-3D46-3129-E74B3A336950}"/>
              </a:ext>
            </a:extLst>
          </p:cNvPr>
          <p:cNvSpPr>
            <a:spLocks noGrp="1"/>
          </p:cNvSpPr>
          <p:nvPr>
            <p:ph type="title"/>
          </p:nvPr>
        </p:nvSpPr>
        <p:spPr/>
        <p:txBody>
          <a:bodyPr/>
          <a:lstStyle/>
          <a:p>
            <a:r>
              <a:rPr lang="en-US" dirty="0" err="1"/>
              <a:t>Github</a:t>
            </a:r>
            <a:r>
              <a:rPr lang="en-US" dirty="0"/>
              <a:t> Link</a:t>
            </a:r>
          </a:p>
        </p:txBody>
      </p:sp>
      <p:sp>
        <p:nvSpPr>
          <p:cNvPr id="3" name="Text Placeholder 2">
            <a:extLst>
              <a:ext uri="{FF2B5EF4-FFF2-40B4-BE49-F238E27FC236}">
                <a16:creationId xmlns:a16="http://schemas.microsoft.com/office/drawing/2014/main" id="{61B00885-473E-C52C-FB0B-368126AC3DC1}"/>
              </a:ext>
            </a:extLst>
          </p:cNvPr>
          <p:cNvSpPr>
            <a:spLocks noGrp="1"/>
          </p:cNvSpPr>
          <p:nvPr>
            <p:ph type="body" idx="1"/>
          </p:nvPr>
        </p:nvSpPr>
        <p:spPr>
          <a:xfrm>
            <a:off x="1028700" y="1714500"/>
            <a:ext cx="7200900" cy="2686050"/>
          </a:xfrm>
        </p:spPr>
        <p:txBody>
          <a:bodyPr/>
          <a:lstStyle/>
          <a:p>
            <a:r>
              <a:rPr lang="en-US" dirty="0"/>
              <a:t>Git Code Repo:</a:t>
            </a:r>
          </a:p>
          <a:p>
            <a:r>
              <a:rPr lang="en-US" dirty="0"/>
              <a:t>PowerPoint Presentation:</a:t>
            </a:r>
          </a:p>
          <a:p>
            <a:r>
              <a:rPr lang="en-US" dirty="0"/>
              <a:t>Document:</a:t>
            </a:r>
          </a:p>
        </p:txBody>
      </p:sp>
    </p:spTree>
    <p:extLst>
      <p:ext uri="{BB962C8B-B14F-4D97-AF65-F5344CB8AC3E}">
        <p14:creationId xmlns:p14="http://schemas.microsoft.com/office/powerpoint/2010/main" val="1424391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2" name="Google Shape;232;p39"/>
          <p:cNvSpPr txBox="1">
            <a:spLocks noGrp="1"/>
          </p:cNvSpPr>
          <p:nvPr>
            <p:ph type="body" idx="1"/>
          </p:nvPr>
        </p:nvSpPr>
        <p:spPr>
          <a:xfrm>
            <a:off x="679507" y="651587"/>
            <a:ext cx="8271545" cy="4397538"/>
          </a:xfrm>
          <a:prstGeom prst="rect">
            <a:avLst/>
          </a:prstGeom>
          <a:noFill/>
          <a:ln>
            <a:noFill/>
          </a:ln>
        </p:spPr>
        <p:txBody>
          <a:bodyPr spcFirstLastPara="1" wrap="square" lIns="68575" tIns="34275" rIns="68575" bIns="34275" anchor="t" anchorCtr="0">
            <a:noAutofit/>
          </a:bodyPr>
          <a:lstStyle/>
          <a:p>
            <a:pPr marL="292100" lvl="0" indent="-298450" algn="l" rtl="0">
              <a:lnSpc>
                <a:spcPct val="94000"/>
              </a:lnSpc>
              <a:spcBef>
                <a:spcPts val="0"/>
              </a:spcBef>
              <a:spcAft>
                <a:spcPts val="0"/>
              </a:spcAft>
              <a:buClr>
                <a:srgbClr val="404040"/>
              </a:buClr>
              <a:buSzPts val="1100"/>
              <a:buFont typeface="Libre Franklin"/>
              <a:buAutoNum type="arabicPeriod"/>
            </a:pPr>
            <a:r>
              <a:rPr lang="en" sz="1400" b="1" i="0" u="none" strike="noStrike" dirty="0">
                <a:solidFill>
                  <a:srgbClr val="404040"/>
                </a:solidFill>
                <a:latin typeface="Arial" panose="020B0604020202020204" pitchFamily="34" charset="0"/>
                <a:ea typeface="Calibri"/>
                <a:cs typeface="Arial" panose="020B0604020202020204" pitchFamily="34" charset="0"/>
                <a:sym typeface="Calibri"/>
              </a:rPr>
              <a:t>Text Preprocessing</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a:t>
            </a:r>
            <a:endParaRPr sz="1400" dirty="0">
              <a:latin typeface="Arial" panose="020B0604020202020204" pitchFamily="34" charset="0"/>
              <a:cs typeface="Arial" panose="020B0604020202020204" pitchFamily="34" charset="0"/>
            </a:endParaRPr>
          </a:p>
          <a:p>
            <a:pPr marL="558800" lvl="1" indent="-222250" algn="l" rtl="0">
              <a:lnSpc>
                <a:spcPct val="94000"/>
              </a:lnSpc>
              <a:spcBef>
                <a:spcPts val="500"/>
              </a:spcBef>
              <a:spcAft>
                <a:spcPts val="0"/>
              </a:spcAft>
              <a:buClr>
                <a:srgbClr val="404040"/>
              </a:buClr>
              <a:buSzPts val="1100"/>
              <a:buFont typeface="Arial"/>
              <a:buChar char="•"/>
            </a:pP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Bird, S., Klein, E., &amp; Loper, E. (2009). </a:t>
            </a:r>
            <a:r>
              <a:rPr lang="en" sz="1400" b="0" i="1" u="none" strike="noStrike" dirty="0">
                <a:solidFill>
                  <a:srgbClr val="404040"/>
                </a:solidFill>
                <a:latin typeface="Arial" panose="020B0604020202020204" pitchFamily="34" charset="0"/>
                <a:ea typeface="Calibri"/>
                <a:cs typeface="Arial" panose="020B0604020202020204" pitchFamily="34" charset="0"/>
                <a:sym typeface="Calibri"/>
              </a:rPr>
              <a:t>Natural Language Processing with Python</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 O'Reilly Media.</a:t>
            </a:r>
            <a:endParaRPr sz="1400" dirty="0">
              <a:latin typeface="Arial" panose="020B0604020202020204" pitchFamily="34" charset="0"/>
              <a:cs typeface="Arial" panose="020B0604020202020204" pitchFamily="34" charset="0"/>
            </a:endParaRPr>
          </a:p>
          <a:p>
            <a:pPr marL="558800" lvl="1" indent="-222250" algn="l" rtl="0">
              <a:lnSpc>
                <a:spcPct val="94000"/>
              </a:lnSpc>
              <a:spcBef>
                <a:spcPts val="500"/>
              </a:spcBef>
              <a:spcAft>
                <a:spcPts val="0"/>
              </a:spcAft>
              <a:buClr>
                <a:srgbClr val="1155CC"/>
              </a:buClr>
              <a:buSzPts val="1100"/>
              <a:buFont typeface="Arial"/>
              <a:buChar char="•"/>
            </a:pPr>
            <a:r>
              <a:rPr lang="en" sz="1400" b="0" i="0" u="sng" strike="noStrike" dirty="0">
                <a:solidFill>
                  <a:schemeClr val="hlink"/>
                </a:solidFill>
                <a:latin typeface="Arial" panose="020B0604020202020204" pitchFamily="34" charset="0"/>
                <a:ea typeface="Calibri"/>
                <a:cs typeface="Arial" panose="020B0604020202020204" pitchFamily="34" charset="0"/>
                <a:sym typeface="Calibri"/>
                <a:hlinkClick r:id="rId3"/>
              </a:rPr>
              <a:t>https://www.nltk.org/</a:t>
            </a:r>
            <a:endParaRPr sz="1400" b="0" i="0" u="none" strike="noStrike" dirty="0">
              <a:solidFill>
                <a:srgbClr val="404040"/>
              </a:solidFill>
              <a:latin typeface="Arial" panose="020B0604020202020204" pitchFamily="34" charset="0"/>
              <a:ea typeface="Calibri"/>
              <a:cs typeface="Arial" panose="020B0604020202020204" pitchFamily="34" charset="0"/>
              <a:sym typeface="Calibri"/>
            </a:endParaRPr>
          </a:p>
          <a:p>
            <a:pPr marL="292100" lvl="0" indent="-298450" algn="l" rtl="0">
              <a:lnSpc>
                <a:spcPct val="94000"/>
              </a:lnSpc>
              <a:spcBef>
                <a:spcPts val="900"/>
              </a:spcBef>
              <a:spcAft>
                <a:spcPts val="0"/>
              </a:spcAft>
              <a:buClr>
                <a:srgbClr val="404040"/>
              </a:buClr>
              <a:buSzPts val="1100"/>
              <a:buFont typeface="Libre Franklin"/>
              <a:buAutoNum type="arabicPeriod"/>
            </a:pPr>
            <a:r>
              <a:rPr lang="en" sz="1400" b="1" i="0" u="none" strike="noStrike" dirty="0">
                <a:solidFill>
                  <a:srgbClr val="404040"/>
                </a:solidFill>
                <a:latin typeface="Arial" panose="020B0604020202020204" pitchFamily="34" charset="0"/>
                <a:ea typeface="Calibri"/>
                <a:cs typeface="Arial" panose="020B0604020202020204" pitchFamily="34" charset="0"/>
                <a:sym typeface="Calibri"/>
              </a:rPr>
              <a:t>Sentiment Analysis Techniques</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a:t>
            </a:r>
            <a:endParaRPr sz="1400" dirty="0">
              <a:latin typeface="Arial" panose="020B0604020202020204" pitchFamily="34" charset="0"/>
              <a:cs typeface="Arial" panose="020B0604020202020204" pitchFamily="34" charset="0"/>
            </a:endParaRPr>
          </a:p>
          <a:p>
            <a:pPr marL="558800" lvl="1" indent="-222250" algn="l" rtl="0">
              <a:lnSpc>
                <a:spcPct val="94000"/>
              </a:lnSpc>
              <a:spcBef>
                <a:spcPts val="500"/>
              </a:spcBef>
              <a:spcAft>
                <a:spcPts val="0"/>
              </a:spcAft>
              <a:buClr>
                <a:srgbClr val="404040"/>
              </a:buClr>
              <a:buSzPts val="1100"/>
              <a:buFont typeface="Arial"/>
              <a:buChar char="•"/>
            </a:pP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Liu, B. (2012). </a:t>
            </a:r>
            <a:r>
              <a:rPr lang="en" sz="1400" b="0" i="1" u="none" strike="noStrike" dirty="0">
                <a:solidFill>
                  <a:srgbClr val="404040"/>
                </a:solidFill>
                <a:latin typeface="Arial" panose="020B0604020202020204" pitchFamily="34" charset="0"/>
                <a:ea typeface="Calibri"/>
                <a:cs typeface="Arial" panose="020B0604020202020204" pitchFamily="34" charset="0"/>
                <a:sym typeface="Calibri"/>
              </a:rPr>
              <a:t>Sentiment Analysis and Opinion Mining</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 Synthesis Lectures on Human Language Technologies.</a:t>
            </a:r>
            <a:endParaRPr sz="1400" dirty="0">
              <a:latin typeface="Arial" panose="020B0604020202020204" pitchFamily="34" charset="0"/>
              <a:cs typeface="Arial" panose="020B0604020202020204" pitchFamily="34" charset="0"/>
            </a:endParaRPr>
          </a:p>
          <a:p>
            <a:pPr marL="558800" lvl="1" indent="-222250" algn="l" rtl="0">
              <a:lnSpc>
                <a:spcPct val="94000"/>
              </a:lnSpc>
              <a:spcBef>
                <a:spcPts val="500"/>
              </a:spcBef>
              <a:spcAft>
                <a:spcPts val="0"/>
              </a:spcAft>
              <a:buClr>
                <a:srgbClr val="1155CC"/>
              </a:buClr>
              <a:buSzPts val="1100"/>
              <a:buFont typeface="Arial"/>
              <a:buChar char="•"/>
            </a:pPr>
            <a:r>
              <a:rPr lang="en" sz="1400" b="0" i="0" u="sng" strike="noStrike" dirty="0">
                <a:solidFill>
                  <a:schemeClr val="hlink"/>
                </a:solidFill>
                <a:latin typeface="Arial" panose="020B0604020202020204" pitchFamily="34" charset="0"/>
                <a:ea typeface="Calibri"/>
                <a:cs typeface="Arial" panose="020B0604020202020204" pitchFamily="34" charset="0"/>
                <a:sym typeface="Calibri"/>
                <a:hlinkClick r:id="rId4"/>
              </a:rPr>
              <a:t>https://www.cs.uic.edu/~liub/FBS/sentiment-analysis.html</a:t>
            </a:r>
            <a:endParaRPr sz="1400" b="0" i="0" u="none" strike="noStrike" dirty="0">
              <a:solidFill>
                <a:srgbClr val="404040"/>
              </a:solidFill>
              <a:latin typeface="Arial" panose="020B0604020202020204" pitchFamily="34" charset="0"/>
              <a:ea typeface="Calibri"/>
              <a:cs typeface="Arial" panose="020B0604020202020204" pitchFamily="34" charset="0"/>
              <a:sym typeface="Calibri"/>
            </a:endParaRPr>
          </a:p>
          <a:p>
            <a:pPr marL="292100" lvl="0" indent="-298450" algn="l" rtl="0">
              <a:lnSpc>
                <a:spcPct val="94000"/>
              </a:lnSpc>
              <a:spcBef>
                <a:spcPts val="900"/>
              </a:spcBef>
              <a:spcAft>
                <a:spcPts val="0"/>
              </a:spcAft>
              <a:buClr>
                <a:srgbClr val="404040"/>
              </a:buClr>
              <a:buSzPts val="1100"/>
              <a:buFont typeface="Libre Franklin"/>
              <a:buAutoNum type="arabicPeriod"/>
            </a:pPr>
            <a:r>
              <a:rPr lang="en" sz="1400" b="1" i="0" u="none" strike="noStrike" dirty="0">
                <a:solidFill>
                  <a:srgbClr val="404040"/>
                </a:solidFill>
                <a:latin typeface="Arial" panose="020B0604020202020204" pitchFamily="34" charset="0"/>
                <a:ea typeface="Calibri"/>
                <a:cs typeface="Arial" panose="020B0604020202020204" pitchFamily="34" charset="0"/>
                <a:sym typeface="Calibri"/>
              </a:rPr>
              <a:t>Machine Learning Models</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a:t>
            </a:r>
            <a:endParaRPr sz="1400" dirty="0">
              <a:latin typeface="Arial" panose="020B0604020202020204" pitchFamily="34" charset="0"/>
              <a:cs typeface="Arial" panose="020B0604020202020204" pitchFamily="34" charset="0"/>
            </a:endParaRPr>
          </a:p>
          <a:p>
            <a:pPr marL="558800" lvl="1" indent="-222250" algn="l" rtl="0">
              <a:lnSpc>
                <a:spcPct val="94000"/>
              </a:lnSpc>
              <a:spcBef>
                <a:spcPts val="500"/>
              </a:spcBef>
              <a:spcAft>
                <a:spcPts val="0"/>
              </a:spcAft>
              <a:buClr>
                <a:srgbClr val="404040"/>
              </a:buClr>
              <a:buSzPts val="1100"/>
              <a:buFont typeface="Arial"/>
              <a:buChar char="•"/>
            </a:pP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Scikit-learn Documentation: </a:t>
            </a:r>
            <a:r>
              <a:rPr lang="en" sz="1400" b="0" i="0" u="sng" strike="noStrike" dirty="0">
                <a:solidFill>
                  <a:schemeClr val="hlink"/>
                </a:solidFill>
                <a:latin typeface="Arial" panose="020B0604020202020204" pitchFamily="34" charset="0"/>
                <a:ea typeface="Calibri"/>
                <a:cs typeface="Arial" panose="020B0604020202020204" pitchFamily="34" charset="0"/>
                <a:sym typeface="Calibri"/>
                <a:hlinkClick r:id="rId5"/>
              </a:rPr>
              <a:t>https://scikit-learn.org/stable/</a:t>
            </a:r>
            <a:endParaRPr sz="1400" b="0" i="0" u="none" strike="noStrike" dirty="0">
              <a:solidFill>
                <a:srgbClr val="404040"/>
              </a:solidFill>
              <a:latin typeface="Arial" panose="020B0604020202020204" pitchFamily="34" charset="0"/>
              <a:ea typeface="Calibri"/>
              <a:cs typeface="Arial" panose="020B0604020202020204" pitchFamily="34" charset="0"/>
              <a:sym typeface="Calibri"/>
            </a:endParaRPr>
          </a:p>
          <a:p>
            <a:pPr marL="558800" lvl="1" indent="-222250" algn="l" rtl="0">
              <a:lnSpc>
                <a:spcPct val="94000"/>
              </a:lnSpc>
              <a:spcBef>
                <a:spcPts val="500"/>
              </a:spcBef>
              <a:spcAft>
                <a:spcPts val="0"/>
              </a:spcAft>
              <a:buClr>
                <a:srgbClr val="404040"/>
              </a:buClr>
              <a:buSzPts val="1100"/>
              <a:buFont typeface="Arial"/>
              <a:buChar char="•"/>
            </a:pPr>
            <a:r>
              <a:rPr lang="en" sz="1400" b="0" i="0" u="none" strike="noStrike" dirty="0" err="1">
                <a:solidFill>
                  <a:srgbClr val="404040"/>
                </a:solidFill>
                <a:latin typeface="Arial" panose="020B0604020202020204" pitchFamily="34" charset="0"/>
                <a:ea typeface="Calibri"/>
                <a:cs typeface="Arial" panose="020B0604020202020204" pitchFamily="34" charset="0"/>
                <a:sym typeface="Calibri"/>
              </a:rPr>
              <a:t>XGBoost</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 Documentation: </a:t>
            </a:r>
            <a:r>
              <a:rPr lang="en" sz="1400" b="0" i="0" u="sng" strike="noStrike" dirty="0">
                <a:solidFill>
                  <a:schemeClr val="hlink"/>
                </a:solidFill>
                <a:latin typeface="Arial" panose="020B0604020202020204" pitchFamily="34" charset="0"/>
                <a:ea typeface="Calibri"/>
                <a:cs typeface="Arial" panose="020B0604020202020204" pitchFamily="34" charset="0"/>
                <a:sym typeface="Calibri"/>
                <a:hlinkClick r:id="rId6"/>
              </a:rPr>
              <a:t>https://xgboost.readthedocs.io/</a:t>
            </a:r>
            <a:endParaRPr sz="1400" b="0" i="0" u="none" strike="noStrike" dirty="0">
              <a:solidFill>
                <a:srgbClr val="404040"/>
              </a:solidFill>
              <a:latin typeface="Arial" panose="020B0604020202020204" pitchFamily="34" charset="0"/>
              <a:ea typeface="Calibri"/>
              <a:cs typeface="Arial" panose="020B0604020202020204" pitchFamily="34" charset="0"/>
              <a:sym typeface="Calibri"/>
            </a:endParaRPr>
          </a:p>
          <a:p>
            <a:pPr marL="292100" lvl="0" indent="-298450" algn="l" rtl="0">
              <a:lnSpc>
                <a:spcPct val="94000"/>
              </a:lnSpc>
              <a:spcBef>
                <a:spcPts val="900"/>
              </a:spcBef>
              <a:spcAft>
                <a:spcPts val="0"/>
              </a:spcAft>
              <a:buClr>
                <a:srgbClr val="404040"/>
              </a:buClr>
              <a:buSzPts val="1100"/>
              <a:buFont typeface="Libre Franklin"/>
              <a:buAutoNum type="arabicPeriod"/>
            </a:pPr>
            <a:r>
              <a:rPr lang="en" sz="1400" b="1" i="0" u="none" strike="noStrike" dirty="0">
                <a:solidFill>
                  <a:srgbClr val="404040"/>
                </a:solidFill>
                <a:latin typeface="Arial" panose="020B0604020202020204" pitchFamily="34" charset="0"/>
                <a:ea typeface="Calibri"/>
                <a:cs typeface="Arial" panose="020B0604020202020204" pitchFamily="34" charset="0"/>
                <a:sym typeface="Calibri"/>
              </a:rPr>
              <a:t>Deep Learning for NLP</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a:t>
            </a:r>
            <a:endParaRPr sz="1400" dirty="0">
              <a:latin typeface="Arial" panose="020B0604020202020204" pitchFamily="34" charset="0"/>
              <a:cs typeface="Arial" panose="020B0604020202020204" pitchFamily="34" charset="0"/>
            </a:endParaRPr>
          </a:p>
          <a:p>
            <a:pPr marL="558800" lvl="1" indent="-222250" algn="l" rtl="0">
              <a:lnSpc>
                <a:spcPct val="94000"/>
              </a:lnSpc>
              <a:spcBef>
                <a:spcPts val="500"/>
              </a:spcBef>
              <a:spcAft>
                <a:spcPts val="0"/>
              </a:spcAft>
              <a:buClr>
                <a:srgbClr val="404040"/>
              </a:buClr>
              <a:buSzPts val="1100"/>
              <a:buFont typeface="Arial"/>
              <a:buChar char="•"/>
            </a:pP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Vaswani, A., et al. (2017). </a:t>
            </a:r>
            <a:r>
              <a:rPr lang="en" sz="1400" b="0" i="1" u="none" strike="noStrike" dirty="0">
                <a:solidFill>
                  <a:srgbClr val="404040"/>
                </a:solidFill>
                <a:latin typeface="Arial" panose="020B0604020202020204" pitchFamily="34" charset="0"/>
                <a:ea typeface="Calibri"/>
                <a:cs typeface="Arial" panose="020B0604020202020204" pitchFamily="34" charset="0"/>
                <a:sym typeface="Calibri"/>
              </a:rPr>
              <a:t>Attention is All You Need</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 </a:t>
            </a:r>
            <a:r>
              <a:rPr lang="en" sz="1400" b="0" i="0" u="none" strike="noStrike" dirty="0" err="1">
                <a:solidFill>
                  <a:srgbClr val="404040"/>
                </a:solidFill>
                <a:latin typeface="Arial" panose="020B0604020202020204" pitchFamily="34" charset="0"/>
                <a:ea typeface="Calibri"/>
                <a:cs typeface="Arial" panose="020B0604020202020204" pitchFamily="34" charset="0"/>
                <a:sym typeface="Calibri"/>
              </a:rPr>
              <a:t>NeurIPS</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a:t>
            </a:r>
            <a:endParaRPr sz="1400" dirty="0">
              <a:latin typeface="Arial" panose="020B0604020202020204" pitchFamily="34" charset="0"/>
              <a:cs typeface="Arial" panose="020B0604020202020204" pitchFamily="34" charset="0"/>
            </a:endParaRPr>
          </a:p>
          <a:p>
            <a:pPr marL="558800" lvl="1" indent="-222250" algn="l" rtl="0">
              <a:lnSpc>
                <a:spcPct val="94000"/>
              </a:lnSpc>
              <a:spcBef>
                <a:spcPts val="500"/>
              </a:spcBef>
              <a:spcAft>
                <a:spcPts val="0"/>
              </a:spcAft>
              <a:buClr>
                <a:srgbClr val="404040"/>
              </a:buClr>
              <a:buSzPts val="1100"/>
              <a:buFont typeface="Arial"/>
              <a:buChar char="•"/>
            </a:pP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Hugging Face Transformers: </a:t>
            </a:r>
            <a:r>
              <a:rPr lang="en" sz="1400" b="0" i="0" u="sng" strike="noStrike" dirty="0">
                <a:solidFill>
                  <a:schemeClr val="hlink"/>
                </a:solidFill>
                <a:latin typeface="Arial" panose="020B0604020202020204" pitchFamily="34" charset="0"/>
                <a:ea typeface="Calibri"/>
                <a:cs typeface="Arial" panose="020B0604020202020204" pitchFamily="34" charset="0"/>
                <a:sym typeface="Calibri"/>
                <a:hlinkClick r:id="rId7"/>
              </a:rPr>
              <a:t>https://huggingface.co/transformers/</a:t>
            </a:r>
            <a:endParaRPr sz="1400" b="0" i="0" u="none" strike="noStrike" dirty="0">
              <a:solidFill>
                <a:srgbClr val="404040"/>
              </a:solidFill>
              <a:latin typeface="Arial" panose="020B0604020202020204" pitchFamily="34" charset="0"/>
              <a:ea typeface="Calibri"/>
              <a:cs typeface="Arial" panose="020B0604020202020204" pitchFamily="34" charset="0"/>
              <a:sym typeface="Calibri"/>
            </a:endParaRPr>
          </a:p>
          <a:p>
            <a:pPr marL="292100" lvl="0" indent="-298450" algn="l" rtl="0">
              <a:lnSpc>
                <a:spcPct val="94000"/>
              </a:lnSpc>
              <a:spcBef>
                <a:spcPts val="900"/>
              </a:spcBef>
              <a:spcAft>
                <a:spcPts val="0"/>
              </a:spcAft>
              <a:buClr>
                <a:srgbClr val="404040"/>
              </a:buClr>
              <a:buSzPts val="1100"/>
              <a:buFont typeface="Libre Franklin"/>
              <a:buAutoNum type="arabicPeriod"/>
            </a:pPr>
            <a:r>
              <a:rPr lang="en" sz="1400" b="1" i="0" u="none" strike="noStrike" dirty="0">
                <a:solidFill>
                  <a:srgbClr val="404040"/>
                </a:solidFill>
                <a:latin typeface="Arial" panose="020B0604020202020204" pitchFamily="34" charset="0"/>
                <a:ea typeface="Calibri"/>
                <a:cs typeface="Arial" panose="020B0604020202020204" pitchFamily="34" charset="0"/>
                <a:sym typeface="Calibri"/>
              </a:rPr>
              <a:t>Evaluation Metrics</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a:t>
            </a:r>
            <a:endParaRPr sz="1400" dirty="0">
              <a:latin typeface="Arial" panose="020B0604020202020204" pitchFamily="34" charset="0"/>
              <a:cs typeface="Arial" panose="020B0604020202020204" pitchFamily="34" charset="0"/>
            </a:endParaRPr>
          </a:p>
          <a:p>
            <a:pPr marL="685800" lvl="1" indent="-285750" algn="l" rtl="0">
              <a:lnSpc>
                <a:spcPct val="94000"/>
              </a:lnSpc>
              <a:spcBef>
                <a:spcPts val="500"/>
              </a:spcBef>
              <a:spcAft>
                <a:spcPts val="0"/>
              </a:spcAft>
              <a:buClr>
                <a:srgbClr val="404040"/>
              </a:buClr>
              <a:buSzPts val="1100"/>
              <a:buFont typeface="Arial"/>
              <a:buChar char="•"/>
            </a:pP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Sokolova, M., &amp; Lapalme, G. (2009). </a:t>
            </a:r>
            <a:r>
              <a:rPr lang="en" sz="1400" b="0" i="1" u="none" strike="noStrike" dirty="0">
                <a:solidFill>
                  <a:srgbClr val="404040"/>
                </a:solidFill>
                <a:latin typeface="Arial" panose="020B0604020202020204" pitchFamily="34" charset="0"/>
                <a:ea typeface="Calibri"/>
                <a:cs typeface="Arial" panose="020B0604020202020204" pitchFamily="34" charset="0"/>
                <a:sym typeface="Calibri"/>
              </a:rPr>
              <a:t>A Systematic Analysis of Performance Measures for Classification Tasks</a:t>
            </a:r>
            <a:r>
              <a:rPr lang="en" sz="1400" b="0" i="0" u="none" strike="noStrike" dirty="0">
                <a:solidFill>
                  <a:srgbClr val="404040"/>
                </a:solidFill>
                <a:latin typeface="Arial" panose="020B0604020202020204" pitchFamily="34" charset="0"/>
                <a:ea typeface="Calibri"/>
                <a:cs typeface="Arial" panose="020B0604020202020204" pitchFamily="34" charset="0"/>
                <a:sym typeface="Calibri"/>
              </a:rPr>
              <a:t>. Information Processing &amp; Management.</a:t>
            </a:r>
            <a:endParaRPr sz="1400" dirty="0">
              <a:latin typeface="Arial" panose="020B0604020202020204" pitchFamily="34" charset="0"/>
              <a:ea typeface="Calibri"/>
              <a:cs typeface="Arial" panose="020B0604020202020204" pitchFamily="34" charset="0"/>
              <a:sym typeface="Calibri"/>
            </a:endParaRPr>
          </a:p>
        </p:txBody>
      </p:sp>
      <p:sp>
        <p:nvSpPr>
          <p:cNvPr id="2" name="Title 1">
            <a:extLst>
              <a:ext uri="{FF2B5EF4-FFF2-40B4-BE49-F238E27FC236}">
                <a16:creationId xmlns:a16="http://schemas.microsoft.com/office/drawing/2014/main" id="{35D32ABA-3C5D-302D-949D-4425E996B2F6}"/>
              </a:ext>
            </a:extLst>
          </p:cNvPr>
          <p:cNvSpPr txBox="1">
            <a:spLocks/>
          </p:cNvSpPr>
          <p:nvPr/>
        </p:nvSpPr>
        <p:spPr>
          <a:xfrm>
            <a:off x="483416" y="94375"/>
            <a:ext cx="7200900" cy="1114425"/>
          </a:xfrm>
          <a:prstGeom prst="rect">
            <a:avLst/>
          </a:prstGeom>
          <a:noFill/>
          <a:ln>
            <a:noFill/>
          </a:ln>
        </p:spPr>
        <p:txBody>
          <a:bodyPr spcFirstLastPara="1" wrap="square" lIns="68575" tIns="34275" rIns="68575" bIns="34275" anchor="t" anchorCtr="0">
            <a:normAutofit/>
          </a:bodyPr>
          <a:lstStyle>
            <a:defPPr marR="0" lvl="0" algn="l" rtl="0">
              <a:lnSpc>
                <a:spcPct val="100000"/>
              </a:lnSpc>
              <a:spcBef>
                <a:spcPts val="0"/>
              </a:spcBef>
              <a:spcAft>
                <a:spcPts val="0"/>
              </a:spcAft>
            </a:defPPr>
            <a:lvl1pPr marR="0" lvl="0" algn="l" rtl="0">
              <a:lnSpc>
                <a:spcPct val="89000"/>
              </a:lnSpc>
              <a:spcBef>
                <a:spcPts val="0"/>
              </a:spcBef>
              <a:spcAft>
                <a:spcPts val="0"/>
              </a:spcAft>
              <a:buClr>
                <a:schemeClr val="dk2"/>
              </a:buClr>
              <a:buSzPts val="1400"/>
              <a:buFont typeface="Libre Franklin"/>
              <a:buNone/>
              <a:defRPr sz="3300" b="0" i="0" u="none" strike="noStrike" cap="none">
                <a:solidFill>
                  <a:schemeClr val="dk2"/>
                </a:solidFill>
                <a:latin typeface="Libre Franklin"/>
                <a:ea typeface="Libre Franklin"/>
                <a:cs typeface="Libre Franklin"/>
                <a:sym typeface="Libre Franklin"/>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r>
              <a:rPr lang="en-US" dirty="0"/>
              <a:t>References</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5EB65-3A52-31D6-27C8-8A5A26E890CB}"/>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9670E18C-637D-323A-3390-839AEEA36B3D}"/>
              </a:ext>
            </a:extLst>
          </p:cNvPr>
          <p:cNvSpPr>
            <a:spLocks noGrp="1"/>
          </p:cNvSpPr>
          <p:nvPr>
            <p:ph type="subTitle" idx="1"/>
          </p:nvPr>
        </p:nvSpPr>
        <p:spPr/>
        <p:txBody>
          <a:bodyPr/>
          <a:lstStyle/>
          <a:p>
            <a:pPr algn="r"/>
            <a:r>
              <a:rPr lang="en-US" dirty="0"/>
              <a:t>Group 8</a:t>
            </a:r>
          </a:p>
        </p:txBody>
      </p:sp>
    </p:spTree>
    <p:extLst>
      <p:ext uri="{BB962C8B-B14F-4D97-AF65-F5344CB8AC3E}">
        <p14:creationId xmlns:p14="http://schemas.microsoft.com/office/powerpoint/2010/main" val="3317160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BA29E-4F4D-3329-A00B-23A18E03F03F}"/>
              </a:ext>
            </a:extLst>
          </p:cNvPr>
          <p:cNvSpPr>
            <a:spLocks noGrp="1"/>
          </p:cNvSpPr>
          <p:nvPr>
            <p:ph type="title"/>
          </p:nvPr>
        </p:nvSpPr>
        <p:spPr>
          <a:xfrm>
            <a:off x="525361" y="0"/>
            <a:ext cx="7200900" cy="1114425"/>
          </a:xfrm>
        </p:spPr>
        <p:txBody>
          <a:bodyPr/>
          <a:lstStyle/>
          <a:p>
            <a:r>
              <a:rPr lang="en-US" dirty="0"/>
              <a:t>Data Cleaning and Exploratory Data Analysis</a:t>
            </a:r>
          </a:p>
        </p:txBody>
      </p:sp>
      <p:pic>
        <p:nvPicPr>
          <p:cNvPr id="4" name="Picture 3">
            <a:extLst>
              <a:ext uri="{FF2B5EF4-FFF2-40B4-BE49-F238E27FC236}">
                <a16:creationId xmlns:a16="http://schemas.microsoft.com/office/drawing/2014/main" id="{C63D19A8-68D4-4B5C-A9FA-14B9F605A1F1}"/>
              </a:ext>
            </a:extLst>
          </p:cNvPr>
          <p:cNvPicPr>
            <a:picLocks noChangeAspect="1"/>
          </p:cNvPicPr>
          <p:nvPr/>
        </p:nvPicPr>
        <p:blipFill>
          <a:blip r:embed="rId3"/>
          <a:stretch>
            <a:fillRect/>
          </a:stretch>
        </p:blipFill>
        <p:spPr>
          <a:xfrm>
            <a:off x="7059917" y="1140839"/>
            <a:ext cx="2084083" cy="1622046"/>
          </a:xfrm>
          <a:prstGeom prst="rect">
            <a:avLst/>
          </a:prstGeom>
        </p:spPr>
      </p:pic>
      <p:pic>
        <p:nvPicPr>
          <p:cNvPr id="5" name="Picture 4">
            <a:extLst>
              <a:ext uri="{FF2B5EF4-FFF2-40B4-BE49-F238E27FC236}">
                <a16:creationId xmlns:a16="http://schemas.microsoft.com/office/drawing/2014/main" id="{4191949E-1ECD-5392-0292-95BD2BECC964}"/>
              </a:ext>
            </a:extLst>
          </p:cNvPr>
          <p:cNvPicPr>
            <a:picLocks noChangeAspect="1"/>
          </p:cNvPicPr>
          <p:nvPr/>
        </p:nvPicPr>
        <p:blipFill>
          <a:blip r:embed="rId4"/>
          <a:stretch>
            <a:fillRect/>
          </a:stretch>
        </p:blipFill>
        <p:spPr>
          <a:xfrm>
            <a:off x="7063123" y="2789299"/>
            <a:ext cx="1326276" cy="357518"/>
          </a:xfrm>
          <a:prstGeom prst="rect">
            <a:avLst/>
          </a:prstGeom>
        </p:spPr>
      </p:pic>
      <p:graphicFrame>
        <p:nvGraphicFramePr>
          <p:cNvPr id="7" name="Table 6">
            <a:extLst>
              <a:ext uri="{FF2B5EF4-FFF2-40B4-BE49-F238E27FC236}">
                <a16:creationId xmlns:a16="http://schemas.microsoft.com/office/drawing/2014/main" id="{A12B47FA-0747-7508-176B-6B3198429AFD}"/>
              </a:ext>
            </a:extLst>
          </p:cNvPr>
          <p:cNvGraphicFramePr>
            <a:graphicFrameLocks noGrp="1"/>
          </p:cNvGraphicFramePr>
          <p:nvPr>
            <p:extLst>
              <p:ext uri="{D42A27DB-BD31-4B8C-83A1-F6EECF244321}">
                <p14:modId xmlns:p14="http://schemas.microsoft.com/office/powerpoint/2010/main" val="1268446886"/>
              </p:ext>
            </p:extLst>
          </p:nvPr>
        </p:nvGraphicFramePr>
        <p:xfrm>
          <a:off x="525362" y="1114425"/>
          <a:ext cx="6534556" cy="3927357"/>
        </p:xfrm>
        <a:graphic>
          <a:graphicData uri="http://schemas.openxmlformats.org/drawingml/2006/table">
            <a:tbl>
              <a:tblPr firstRow="1" bandRow="1">
                <a:tableStyleId>{5940675A-B579-460E-94D1-54222C63F5DA}</a:tableStyleId>
              </a:tblPr>
              <a:tblGrid>
                <a:gridCol w="867210">
                  <a:extLst>
                    <a:ext uri="{9D8B030D-6E8A-4147-A177-3AD203B41FA5}">
                      <a16:colId xmlns:a16="http://schemas.microsoft.com/office/drawing/2014/main" val="3160044991"/>
                    </a:ext>
                  </a:extLst>
                </a:gridCol>
                <a:gridCol w="4605556">
                  <a:extLst>
                    <a:ext uri="{9D8B030D-6E8A-4147-A177-3AD203B41FA5}">
                      <a16:colId xmlns:a16="http://schemas.microsoft.com/office/drawing/2014/main" val="1488707212"/>
                    </a:ext>
                  </a:extLst>
                </a:gridCol>
                <a:gridCol w="1061790">
                  <a:extLst>
                    <a:ext uri="{9D8B030D-6E8A-4147-A177-3AD203B41FA5}">
                      <a16:colId xmlns:a16="http://schemas.microsoft.com/office/drawing/2014/main" val="2462640535"/>
                    </a:ext>
                  </a:extLst>
                </a:gridCol>
              </a:tblGrid>
              <a:tr h="546508">
                <a:tc>
                  <a:txBody>
                    <a:bodyPr/>
                    <a:lstStyle/>
                    <a:p>
                      <a:pPr algn="ctr"/>
                      <a:r>
                        <a:rPr lang="en-US" b="1" dirty="0"/>
                        <a:t>Review Title</a:t>
                      </a:r>
                    </a:p>
                  </a:txBody>
                  <a:tcPr/>
                </a:tc>
                <a:tc>
                  <a:txBody>
                    <a:bodyPr/>
                    <a:lstStyle/>
                    <a:p>
                      <a:pPr algn="ctr"/>
                      <a:r>
                        <a:rPr lang="en-US" b="1" dirty="0"/>
                        <a:t>Review Text</a:t>
                      </a:r>
                    </a:p>
                  </a:txBody>
                  <a:tcPr/>
                </a:tc>
                <a:tc>
                  <a:txBody>
                    <a:bodyPr/>
                    <a:lstStyle/>
                    <a:p>
                      <a:pPr algn="ctr"/>
                      <a:r>
                        <a:rPr lang="en-US" b="1" dirty="0"/>
                        <a:t>Sentiment</a:t>
                      </a:r>
                    </a:p>
                  </a:txBody>
                  <a:tcPr/>
                </a:tc>
                <a:extLst>
                  <a:ext uri="{0D108BD9-81ED-4DB2-BD59-A6C34878D82A}">
                    <a16:rowId xmlns:a16="http://schemas.microsoft.com/office/drawing/2014/main" val="4009454772"/>
                  </a:ext>
                </a:extLst>
              </a:tr>
              <a:tr h="771541">
                <a:tc>
                  <a:txBody>
                    <a:bodyPr/>
                    <a:lstStyle/>
                    <a:p>
                      <a:r>
                        <a:rPr lang="en-US" dirty="0"/>
                        <a:t>very handy device</a:t>
                      </a:r>
                    </a:p>
                  </a:txBody>
                  <a:tcPr/>
                </a:tc>
                <a:tc>
                  <a:txBody>
                    <a:bodyPr/>
                    <a:lstStyle/>
                    <a:p>
                      <a:r>
                        <a:rPr lang="en-US" dirty="0"/>
                        <a:t>Amazon kindle fire has a lot of free app and can be used by any one that wants to get online anywhere</a:t>
                      </a:r>
                    </a:p>
                  </a:txBody>
                  <a:tcPr/>
                </a:tc>
                <a:tc>
                  <a:txBody>
                    <a:bodyPr/>
                    <a:lstStyle/>
                    <a:p>
                      <a:r>
                        <a:rPr lang="en-US" dirty="0"/>
                        <a:t>Positive</a:t>
                      </a:r>
                    </a:p>
                  </a:txBody>
                  <a:tcPr/>
                </a:tc>
                <a:extLst>
                  <a:ext uri="{0D108BD9-81ED-4DB2-BD59-A6C34878D82A}">
                    <a16:rowId xmlns:a16="http://schemas.microsoft.com/office/drawing/2014/main" val="2231490513"/>
                  </a:ext>
                </a:extLst>
              </a:tr>
              <a:tr h="1446639">
                <a:tc>
                  <a:txBody>
                    <a:bodyPr/>
                    <a:lstStyle/>
                    <a:p>
                      <a:r>
                        <a:rPr lang="en-US" dirty="0"/>
                        <a:t>Another winner from Amazon</a:t>
                      </a:r>
                    </a:p>
                  </a:txBody>
                  <a:tcPr/>
                </a:tc>
                <a:tc>
                  <a:txBody>
                    <a:bodyPr/>
                    <a:lstStyle/>
                    <a:p>
                      <a:r>
                        <a:rPr lang="en-US" dirty="0"/>
                        <a:t>The Echo Show is a great addition to the Amazon family. Works just like the Echo, but with a 7" screen. Bright vibrant display. Rich clear sound. Works great with Arlo security cameras. Excellent smart home addition. Just hope Google and Amazon start playing nice with each other soon so </a:t>
                      </a:r>
                      <a:r>
                        <a:rPr lang="en-US" dirty="0" err="1"/>
                        <a:t>Youtube</a:t>
                      </a:r>
                      <a:r>
                        <a:rPr lang="en-US" dirty="0"/>
                        <a:t> will work again.</a:t>
                      </a:r>
                    </a:p>
                  </a:txBody>
                  <a:tcPr/>
                </a:tc>
                <a:tc>
                  <a:txBody>
                    <a:bodyPr/>
                    <a:lstStyle/>
                    <a:p>
                      <a:r>
                        <a:rPr lang="en-US" dirty="0"/>
                        <a:t>Positive</a:t>
                      </a:r>
                    </a:p>
                  </a:txBody>
                  <a:tcPr/>
                </a:tc>
                <a:extLst>
                  <a:ext uri="{0D108BD9-81ED-4DB2-BD59-A6C34878D82A}">
                    <a16:rowId xmlns:a16="http://schemas.microsoft.com/office/drawing/2014/main" val="453525051"/>
                  </a:ext>
                </a:extLst>
              </a:tr>
              <a:tr h="391128">
                <a:tc>
                  <a:txBody>
                    <a:bodyPr/>
                    <a:lstStyle/>
                    <a:p>
                      <a:r>
                        <a:rPr lang="en-US" dirty="0"/>
                        <a:t>Good</a:t>
                      </a:r>
                    </a:p>
                  </a:txBody>
                  <a:tcPr/>
                </a:tc>
                <a:tc>
                  <a:txBody>
                    <a:bodyPr/>
                    <a:lstStyle/>
                    <a:p>
                      <a:r>
                        <a:rPr lang="en-US" dirty="0"/>
                        <a:t>It's ok but I rather have bought Samsung Galaxy Tab</a:t>
                      </a:r>
                    </a:p>
                  </a:txBody>
                  <a:tcPr/>
                </a:tc>
                <a:tc>
                  <a:txBody>
                    <a:bodyPr/>
                    <a:lstStyle/>
                    <a:p>
                      <a:r>
                        <a:rPr lang="en-US" dirty="0"/>
                        <a:t>Neutral</a:t>
                      </a:r>
                    </a:p>
                  </a:txBody>
                  <a:tcPr/>
                </a:tc>
                <a:extLst>
                  <a:ext uri="{0D108BD9-81ED-4DB2-BD59-A6C34878D82A}">
                    <a16:rowId xmlns:a16="http://schemas.microsoft.com/office/drawing/2014/main" val="3074153534"/>
                  </a:ext>
                </a:extLst>
              </a:tr>
              <a:tr h="771541">
                <a:tc>
                  <a:txBody>
                    <a:bodyPr/>
                    <a:lstStyle/>
                    <a:p>
                      <a:r>
                        <a:rPr lang="en-US" dirty="0"/>
                        <a:t>Not what I need.</a:t>
                      </a:r>
                    </a:p>
                  </a:txBody>
                  <a:tcPr/>
                </a:tc>
                <a:tc>
                  <a:txBody>
                    <a:bodyPr/>
                    <a:lstStyle/>
                    <a:p>
                      <a:r>
                        <a:rPr lang="en-US" dirty="0"/>
                        <a:t>I can't update Facebook and a few other apps. It's not what I expected.</a:t>
                      </a:r>
                    </a:p>
                  </a:txBody>
                  <a:tcPr/>
                </a:tc>
                <a:tc>
                  <a:txBody>
                    <a:bodyPr/>
                    <a:lstStyle/>
                    <a:p>
                      <a:r>
                        <a:rPr lang="en-US" dirty="0"/>
                        <a:t>Negative</a:t>
                      </a:r>
                    </a:p>
                  </a:txBody>
                  <a:tcPr/>
                </a:tc>
                <a:extLst>
                  <a:ext uri="{0D108BD9-81ED-4DB2-BD59-A6C34878D82A}">
                    <a16:rowId xmlns:a16="http://schemas.microsoft.com/office/drawing/2014/main" val="2407179501"/>
                  </a:ext>
                </a:extLst>
              </a:tr>
            </a:tbl>
          </a:graphicData>
        </a:graphic>
      </p:graphicFrame>
    </p:spTree>
    <p:extLst>
      <p:ext uri="{BB962C8B-B14F-4D97-AF65-F5344CB8AC3E}">
        <p14:creationId xmlns:p14="http://schemas.microsoft.com/office/powerpoint/2010/main" val="773158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0F4C1-E833-4BFE-EAD3-868B7F3E42CF}"/>
              </a:ext>
            </a:extLst>
          </p:cNvPr>
          <p:cNvSpPr>
            <a:spLocks noGrp="1"/>
          </p:cNvSpPr>
          <p:nvPr>
            <p:ph type="title"/>
          </p:nvPr>
        </p:nvSpPr>
        <p:spPr>
          <a:xfrm>
            <a:off x="626028" y="185738"/>
            <a:ext cx="7200900" cy="953852"/>
          </a:xfrm>
        </p:spPr>
        <p:txBody>
          <a:bodyPr>
            <a:normAutofit fontScale="90000"/>
          </a:bodyPr>
          <a:lstStyle/>
          <a:p>
            <a:r>
              <a:rPr lang="en-US" dirty="0"/>
              <a:t>Data Cleaning and Exploratory Data Analysis</a:t>
            </a:r>
          </a:p>
        </p:txBody>
      </p:sp>
      <p:pic>
        <p:nvPicPr>
          <p:cNvPr id="4" name="Picture 3">
            <a:extLst>
              <a:ext uri="{FF2B5EF4-FFF2-40B4-BE49-F238E27FC236}">
                <a16:creationId xmlns:a16="http://schemas.microsoft.com/office/drawing/2014/main" id="{C6AF7FD8-EA66-8F60-F123-913ED882389A}"/>
              </a:ext>
            </a:extLst>
          </p:cNvPr>
          <p:cNvPicPr>
            <a:picLocks noChangeAspect="1"/>
          </p:cNvPicPr>
          <p:nvPr/>
        </p:nvPicPr>
        <p:blipFill>
          <a:blip r:embed="rId2"/>
          <a:stretch>
            <a:fillRect/>
          </a:stretch>
        </p:blipFill>
        <p:spPr>
          <a:xfrm>
            <a:off x="4895143" y="2452988"/>
            <a:ext cx="4248857" cy="2504774"/>
          </a:xfrm>
          <a:prstGeom prst="rect">
            <a:avLst/>
          </a:prstGeom>
        </p:spPr>
      </p:pic>
      <p:pic>
        <p:nvPicPr>
          <p:cNvPr id="5" name="Picture 4">
            <a:extLst>
              <a:ext uri="{FF2B5EF4-FFF2-40B4-BE49-F238E27FC236}">
                <a16:creationId xmlns:a16="http://schemas.microsoft.com/office/drawing/2014/main" id="{3C1C94F4-3E0D-BC33-719A-18C26CF94473}"/>
              </a:ext>
            </a:extLst>
          </p:cNvPr>
          <p:cNvPicPr>
            <a:picLocks noChangeAspect="1"/>
          </p:cNvPicPr>
          <p:nvPr/>
        </p:nvPicPr>
        <p:blipFill>
          <a:blip r:embed="rId3"/>
          <a:stretch>
            <a:fillRect/>
          </a:stretch>
        </p:blipFill>
        <p:spPr>
          <a:xfrm>
            <a:off x="0" y="2452988"/>
            <a:ext cx="4901448" cy="2504774"/>
          </a:xfrm>
          <a:prstGeom prst="rect">
            <a:avLst/>
          </a:prstGeom>
        </p:spPr>
      </p:pic>
      <p:pic>
        <p:nvPicPr>
          <p:cNvPr id="6" name="Picture 5">
            <a:extLst>
              <a:ext uri="{FF2B5EF4-FFF2-40B4-BE49-F238E27FC236}">
                <a16:creationId xmlns:a16="http://schemas.microsoft.com/office/drawing/2014/main" id="{EEA9B667-3969-B237-1169-18B1FB3C9915}"/>
              </a:ext>
            </a:extLst>
          </p:cNvPr>
          <p:cNvPicPr>
            <a:picLocks noChangeAspect="1"/>
          </p:cNvPicPr>
          <p:nvPr/>
        </p:nvPicPr>
        <p:blipFill>
          <a:blip r:embed="rId4"/>
          <a:stretch>
            <a:fillRect/>
          </a:stretch>
        </p:blipFill>
        <p:spPr>
          <a:xfrm>
            <a:off x="3810297" y="809857"/>
            <a:ext cx="2169692" cy="1704758"/>
          </a:xfrm>
          <a:prstGeom prst="rect">
            <a:avLst/>
          </a:prstGeom>
        </p:spPr>
      </p:pic>
    </p:spTree>
    <p:extLst>
      <p:ext uri="{BB962C8B-B14F-4D97-AF65-F5344CB8AC3E}">
        <p14:creationId xmlns:p14="http://schemas.microsoft.com/office/powerpoint/2010/main" val="3719898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899FB-5720-E944-61B1-D344D3EBD396}"/>
              </a:ext>
            </a:extLst>
          </p:cNvPr>
          <p:cNvSpPr>
            <a:spLocks noGrp="1"/>
          </p:cNvSpPr>
          <p:nvPr>
            <p:ph type="title"/>
          </p:nvPr>
        </p:nvSpPr>
        <p:spPr>
          <a:xfrm>
            <a:off x="542138" y="133272"/>
            <a:ext cx="7200900" cy="1114425"/>
          </a:xfrm>
        </p:spPr>
        <p:txBody>
          <a:bodyPr/>
          <a:lstStyle/>
          <a:p>
            <a:r>
              <a:rPr lang="en-US" dirty="0"/>
              <a:t>Data Cleaning and Exploratory Data Analysis</a:t>
            </a:r>
          </a:p>
        </p:txBody>
      </p:sp>
      <p:pic>
        <p:nvPicPr>
          <p:cNvPr id="4" name="Picture 3">
            <a:extLst>
              <a:ext uri="{FF2B5EF4-FFF2-40B4-BE49-F238E27FC236}">
                <a16:creationId xmlns:a16="http://schemas.microsoft.com/office/drawing/2014/main" id="{AD333F52-BC6F-F715-745C-0D0080C2277E}"/>
              </a:ext>
            </a:extLst>
          </p:cNvPr>
          <p:cNvPicPr>
            <a:picLocks noChangeAspect="1"/>
          </p:cNvPicPr>
          <p:nvPr/>
        </p:nvPicPr>
        <p:blipFill>
          <a:blip r:embed="rId2"/>
          <a:stretch>
            <a:fillRect/>
          </a:stretch>
        </p:blipFill>
        <p:spPr>
          <a:xfrm>
            <a:off x="542138" y="1198483"/>
            <a:ext cx="3974209" cy="1964168"/>
          </a:xfrm>
          <a:prstGeom prst="rect">
            <a:avLst/>
          </a:prstGeom>
        </p:spPr>
      </p:pic>
      <p:pic>
        <p:nvPicPr>
          <p:cNvPr id="5" name="Picture 4">
            <a:extLst>
              <a:ext uri="{FF2B5EF4-FFF2-40B4-BE49-F238E27FC236}">
                <a16:creationId xmlns:a16="http://schemas.microsoft.com/office/drawing/2014/main" id="{D5BE819A-AE3F-F6D0-1C4E-3F9139CE132B}"/>
              </a:ext>
            </a:extLst>
          </p:cNvPr>
          <p:cNvPicPr>
            <a:picLocks noChangeAspect="1"/>
          </p:cNvPicPr>
          <p:nvPr/>
        </p:nvPicPr>
        <p:blipFill>
          <a:blip r:embed="rId3"/>
          <a:stretch>
            <a:fillRect/>
          </a:stretch>
        </p:blipFill>
        <p:spPr>
          <a:xfrm>
            <a:off x="542138" y="3162651"/>
            <a:ext cx="3974209" cy="1980849"/>
          </a:xfrm>
          <a:prstGeom prst="rect">
            <a:avLst/>
          </a:prstGeom>
        </p:spPr>
      </p:pic>
      <p:pic>
        <p:nvPicPr>
          <p:cNvPr id="6" name="Picture 5">
            <a:extLst>
              <a:ext uri="{FF2B5EF4-FFF2-40B4-BE49-F238E27FC236}">
                <a16:creationId xmlns:a16="http://schemas.microsoft.com/office/drawing/2014/main" id="{289FCEAB-40D7-9577-D655-F1F990307440}"/>
              </a:ext>
            </a:extLst>
          </p:cNvPr>
          <p:cNvPicPr>
            <a:picLocks noChangeAspect="1"/>
          </p:cNvPicPr>
          <p:nvPr/>
        </p:nvPicPr>
        <p:blipFill>
          <a:blip r:embed="rId4"/>
          <a:stretch>
            <a:fillRect/>
          </a:stretch>
        </p:blipFill>
        <p:spPr>
          <a:xfrm>
            <a:off x="4510269" y="1451021"/>
            <a:ext cx="4633731" cy="1016211"/>
          </a:xfrm>
          <a:prstGeom prst="rect">
            <a:avLst/>
          </a:prstGeom>
        </p:spPr>
      </p:pic>
      <p:pic>
        <p:nvPicPr>
          <p:cNvPr id="7" name="Picture 6">
            <a:extLst>
              <a:ext uri="{FF2B5EF4-FFF2-40B4-BE49-F238E27FC236}">
                <a16:creationId xmlns:a16="http://schemas.microsoft.com/office/drawing/2014/main" id="{7939CA57-7541-1DBE-4620-BF5531E40CAD}"/>
              </a:ext>
            </a:extLst>
          </p:cNvPr>
          <p:cNvPicPr>
            <a:picLocks noChangeAspect="1"/>
          </p:cNvPicPr>
          <p:nvPr/>
        </p:nvPicPr>
        <p:blipFill>
          <a:blip r:embed="rId5"/>
          <a:stretch>
            <a:fillRect/>
          </a:stretch>
        </p:blipFill>
        <p:spPr>
          <a:xfrm>
            <a:off x="4510268" y="2464396"/>
            <a:ext cx="4633732" cy="2679104"/>
          </a:xfrm>
          <a:prstGeom prst="rect">
            <a:avLst/>
          </a:prstGeom>
        </p:spPr>
      </p:pic>
    </p:spTree>
    <p:extLst>
      <p:ext uri="{BB962C8B-B14F-4D97-AF65-F5344CB8AC3E}">
        <p14:creationId xmlns:p14="http://schemas.microsoft.com/office/powerpoint/2010/main" val="510037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099F9-72CE-C859-22E0-EF03714767E3}"/>
              </a:ext>
            </a:extLst>
          </p:cNvPr>
          <p:cNvSpPr>
            <a:spLocks noGrp="1"/>
          </p:cNvSpPr>
          <p:nvPr>
            <p:ph type="ctrTitle"/>
          </p:nvPr>
        </p:nvSpPr>
        <p:spPr>
          <a:xfrm>
            <a:off x="1436346" y="1341340"/>
            <a:ext cx="6270922" cy="2827988"/>
          </a:xfrm>
        </p:spPr>
        <p:txBody>
          <a:bodyPr/>
          <a:lstStyle/>
          <a:p>
            <a:r>
              <a:rPr lang="en-US" dirty="0"/>
              <a:t>Section 2:</a:t>
            </a:r>
            <a:br>
              <a:rPr lang="en-US" dirty="0"/>
            </a:br>
            <a:r>
              <a:rPr lang="en-US" dirty="0"/>
              <a:t>Training Neural Networks From Scratch</a:t>
            </a:r>
          </a:p>
        </p:txBody>
      </p:sp>
    </p:spTree>
    <p:extLst>
      <p:ext uri="{BB962C8B-B14F-4D97-AF65-F5344CB8AC3E}">
        <p14:creationId xmlns:p14="http://schemas.microsoft.com/office/powerpoint/2010/main" val="145139600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rop">
  <a:themeElements>
    <a:clrScheme name="Crop">
      <a:dk1>
        <a:srgbClr val="000000"/>
      </a:dk1>
      <a:lt1>
        <a:srgbClr val="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7213</TotalTime>
  <Words>4056</Words>
  <Application>Microsoft Macintosh PowerPoint</Application>
  <PresentationFormat>On-screen Show (16:9)</PresentationFormat>
  <Paragraphs>1544</Paragraphs>
  <Slides>55</Slides>
  <Notes>11</Notes>
  <HiddenSlides>0</HiddenSlides>
  <MMClips>0</MMClips>
  <ScaleCrop>false</ScaleCrop>
  <HeadingPairs>
    <vt:vector size="8" baseType="variant">
      <vt:variant>
        <vt:lpstr>Fonts Used</vt:lpstr>
      </vt:variant>
      <vt:variant>
        <vt:i4>4</vt:i4>
      </vt:variant>
      <vt:variant>
        <vt:lpstr>Theme</vt:lpstr>
      </vt:variant>
      <vt:variant>
        <vt:i4>2</vt:i4>
      </vt:variant>
      <vt:variant>
        <vt:lpstr>Embedded OLE Servers</vt:lpstr>
      </vt:variant>
      <vt:variant>
        <vt:i4>1</vt:i4>
      </vt:variant>
      <vt:variant>
        <vt:lpstr>Slide Titles</vt:lpstr>
      </vt:variant>
      <vt:variant>
        <vt:i4>55</vt:i4>
      </vt:variant>
    </vt:vector>
  </HeadingPairs>
  <TitlesOfParts>
    <vt:vector size="62" baseType="lpstr">
      <vt:lpstr>Arial</vt:lpstr>
      <vt:lpstr>Georgia</vt:lpstr>
      <vt:lpstr>Calibri</vt:lpstr>
      <vt:lpstr>Libre Franklin</vt:lpstr>
      <vt:lpstr>Simple Light</vt:lpstr>
      <vt:lpstr>Crop</vt:lpstr>
      <vt:lpstr>Bitmap Image</vt:lpstr>
      <vt:lpstr>E-COMMERCE SENTIMENT ANALYSIS</vt:lpstr>
      <vt:lpstr>PowerPoint Presentation</vt:lpstr>
      <vt:lpstr>PowerPoint Presentation</vt:lpstr>
      <vt:lpstr>PowerPoint Presentation</vt:lpstr>
      <vt:lpstr> Section 1: Exploratory Data Analysis</vt:lpstr>
      <vt:lpstr>Data Cleaning and Exploratory Data Analysis</vt:lpstr>
      <vt:lpstr>Data Cleaning and Exploratory Data Analysis</vt:lpstr>
      <vt:lpstr>Data Cleaning and Exploratory Data Analysis</vt:lpstr>
      <vt:lpstr>Section 2: Training Neural Networks From Scratch</vt:lpstr>
      <vt:lpstr>AI Prototypes : Neural Network Model Variations</vt:lpstr>
      <vt:lpstr>NN #1: Sentence BERT with SMOTE + Simple Neural Network</vt:lpstr>
      <vt:lpstr>NN #1: Result</vt:lpstr>
      <vt:lpstr>NN #2: Sentence BERT with SMOTE Tomek + Simple Neural Network</vt:lpstr>
      <vt:lpstr>NN #2: Result</vt:lpstr>
      <vt:lpstr>NN #3: Sentence BERT with SMOTE Tomek with LSTM</vt:lpstr>
      <vt:lpstr>NN #3: Result</vt:lpstr>
      <vt:lpstr>NN #4: Sentence BERT with SMOTE Tomek with GRU</vt:lpstr>
      <vt:lpstr>NN #4: Result</vt:lpstr>
      <vt:lpstr>NN #5: Sentence BERT with SMOTE Tomek with Transformers</vt:lpstr>
      <vt:lpstr>NN #5: Result</vt:lpstr>
      <vt:lpstr>NN #6: Sentence BERT + SMOTE Tomek + Transformers + Weighted Loss Function</vt:lpstr>
      <vt:lpstr>NN #6: Result</vt:lpstr>
      <vt:lpstr>NN #7: SBERT + SMOTE Tomek + Transformers + Weighted Loss + Pipeline of Models</vt:lpstr>
      <vt:lpstr>NN #7: Result</vt:lpstr>
      <vt:lpstr>NN #8: SBERT + SMOTE Tomek + Transformers + Weighted Loss + Pipeline of Model + Autoencoders</vt:lpstr>
      <vt:lpstr>NN #8: Result</vt:lpstr>
      <vt:lpstr>NN #9: SBERT + Embedding Scaling + Auto encoder + Simple NN + Pipeline of Models</vt:lpstr>
      <vt:lpstr>NN #9: Result</vt:lpstr>
      <vt:lpstr>NN #10: NN #9 + SMOTE </vt:lpstr>
      <vt:lpstr>NN #10: NN #9 + SMOTE </vt:lpstr>
      <vt:lpstr>NN #10: Result</vt:lpstr>
      <vt:lpstr>Neural Network Model Performance </vt:lpstr>
      <vt:lpstr>Final Ensemble</vt:lpstr>
      <vt:lpstr>Samples</vt:lpstr>
      <vt:lpstr>Section 3: Fine Tuning a Pre-Trained Model</vt:lpstr>
      <vt:lpstr>RoBERTa #1 : Pre-trained RoBERTa Sentiment Classifier</vt:lpstr>
      <vt:lpstr>RoBERTa #2 : Fine-tuned RoBERTa Sentiment Classifier</vt:lpstr>
      <vt:lpstr>Section 4: Using LLMs for Sentiment Classification</vt:lpstr>
      <vt:lpstr>Gen AI : Anthropic Claude Sonnet 3 with Few Shot Prompting</vt:lpstr>
      <vt:lpstr>Section 5: Using Conventional ML techniques and Embeddings</vt:lpstr>
      <vt:lpstr>ML Prototypes : Conventional Model Variations</vt:lpstr>
      <vt:lpstr>Conv #1 : Using Random Forest Classifier and SBERT Embeddings</vt:lpstr>
      <vt:lpstr>Conv #2 : Using SVM and SBERT Embeddings</vt:lpstr>
      <vt:lpstr>Conv #3 : Using Neural Network and CountVectoriser</vt:lpstr>
      <vt:lpstr>Conv #4 : Using Neural Network and Word2Vec</vt:lpstr>
      <vt:lpstr>Conv #5 : Using Neural Network and TF-IDF</vt:lpstr>
      <vt:lpstr>Comparing Neural Networks with Conventional ML Modelling</vt:lpstr>
      <vt:lpstr>Issues with the Dataset</vt:lpstr>
      <vt:lpstr>Issues with Test Dataset</vt:lpstr>
      <vt:lpstr>Section 6: Conclusion and Model Outcomes Comparison</vt:lpstr>
      <vt:lpstr>Model Outcomes</vt:lpstr>
      <vt:lpstr>Section 7: Documentation and Code Base</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 SENTIMENT ANALYSIS</dc:title>
  <dc:creator>shanmugavalli</dc:creator>
  <cp:lastModifiedBy>Microsoft Office User</cp:lastModifiedBy>
  <cp:revision>66</cp:revision>
  <dcterms:modified xsi:type="dcterms:W3CDTF">2025-05-07T03:30:46Z</dcterms:modified>
</cp:coreProperties>
</file>